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6256000" cy="9144000"/>
  <p:notesSz cx="9144000" cy="16256000"/>
  <p:embeddedFontLst>
    <p:embeddedFont>
      <p:font typeface="MiSans" pitchFamily="50" charset="-122"/>
      <p:regular r:id="rId1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9" d="100"/>
          <a:sy n="119" d="100"/>
        </p:scale>
        <p:origin x="132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4376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click2cloud.com/bd31283694ab68f5d85b18a0bb55fe2c25a1972a.jpg"/>
          <p:cNvPicPr>
            <a:picLocks noChangeAspect="1"/>
          </p:cNvPicPr>
          <p:nvPr/>
        </p:nvPicPr>
        <p:blipFill>
          <a:blip r:embed="rId3">
            <a:alphaModFix amt="40000"/>
          </a:blip>
          <a:srcRect t="21875" b="21875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19795">
                  <a:alpha val="80000"/>
                </a:srgbClr>
              </a:gs>
              <a:gs pos="50000">
                <a:srgbClr val="1A202C">
                  <a:alpha val="90000"/>
                </a:srgbClr>
              </a:gs>
              <a:gs pos="100000">
                <a:srgbClr val="1A202C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7930" y="91420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" name="Shape 2"/>
          <p:cNvSpPr/>
          <p:nvPr/>
        </p:nvSpPr>
        <p:spPr>
          <a:xfrm>
            <a:off x="622293" y="1066515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08300" y="140672"/>
                </a:moveTo>
                <a:lnTo>
                  <a:pt x="168950" y="140672"/>
                </a:lnTo>
                <a:lnTo>
                  <a:pt x="168950" y="105311"/>
                </a:lnTo>
                <a:lnTo>
                  <a:pt x="208300" y="105311"/>
                </a:lnTo>
                <a:lnTo>
                  <a:pt x="208300" y="140672"/>
                </a:lnTo>
                <a:close/>
                <a:moveTo>
                  <a:pt x="208300" y="19050"/>
                </a:moveTo>
                <a:lnTo>
                  <a:pt x="168950" y="19050"/>
                </a:lnTo>
                <a:lnTo>
                  <a:pt x="168950" y="55185"/>
                </a:lnTo>
                <a:lnTo>
                  <a:pt x="208300" y="55185"/>
                </a:lnTo>
                <a:lnTo>
                  <a:pt x="208300" y="19050"/>
                </a:lnTo>
                <a:close/>
                <a:moveTo>
                  <a:pt x="254853" y="105251"/>
                </a:moveTo>
                <a:lnTo>
                  <a:pt x="215503" y="105251"/>
                </a:lnTo>
                <a:lnTo>
                  <a:pt x="215503" y="140613"/>
                </a:lnTo>
                <a:lnTo>
                  <a:pt x="254853" y="140613"/>
                </a:lnTo>
                <a:lnTo>
                  <a:pt x="254853" y="105251"/>
                </a:lnTo>
                <a:close/>
                <a:moveTo>
                  <a:pt x="161806" y="62329"/>
                </a:moveTo>
                <a:lnTo>
                  <a:pt x="122456" y="62329"/>
                </a:lnTo>
                <a:lnTo>
                  <a:pt x="122456" y="98108"/>
                </a:lnTo>
                <a:lnTo>
                  <a:pt x="161806" y="98108"/>
                </a:lnTo>
                <a:lnTo>
                  <a:pt x="161806" y="62329"/>
                </a:lnTo>
                <a:close/>
                <a:moveTo>
                  <a:pt x="208300" y="62329"/>
                </a:moveTo>
                <a:lnTo>
                  <a:pt x="168950" y="62329"/>
                </a:lnTo>
                <a:lnTo>
                  <a:pt x="168950" y="98108"/>
                </a:lnTo>
                <a:lnTo>
                  <a:pt x="208300" y="98108"/>
                </a:lnTo>
                <a:lnTo>
                  <a:pt x="208300" y="62329"/>
                </a:lnTo>
                <a:close/>
                <a:moveTo>
                  <a:pt x="373082" y="121860"/>
                </a:moveTo>
                <a:cubicBezTo>
                  <a:pt x="364510" y="116086"/>
                  <a:pt x="344745" y="114002"/>
                  <a:pt x="329565" y="116860"/>
                </a:cubicBezTo>
                <a:cubicBezTo>
                  <a:pt x="327600" y="102572"/>
                  <a:pt x="319623" y="90130"/>
                  <a:pt x="305098" y="78938"/>
                </a:cubicBezTo>
                <a:lnTo>
                  <a:pt x="296763" y="73402"/>
                </a:lnTo>
                <a:lnTo>
                  <a:pt x="291227" y="81736"/>
                </a:lnTo>
                <a:cubicBezTo>
                  <a:pt x="280273" y="98286"/>
                  <a:pt x="277297" y="125551"/>
                  <a:pt x="289024" y="143530"/>
                </a:cubicBezTo>
                <a:cubicBezTo>
                  <a:pt x="283845" y="146328"/>
                  <a:pt x="273665" y="150138"/>
                  <a:pt x="260211" y="149900"/>
                </a:cubicBezTo>
                <a:lnTo>
                  <a:pt x="1429" y="149900"/>
                </a:lnTo>
                <a:cubicBezTo>
                  <a:pt x="-3750" y="180142"/>
                  <a:pt x="4882" y="219432"/>
                  <a:pt x="27623" y="246400"/>
                </a:cubicBezTo>
                <a:cubicBezTo>
                  <a:pt x="49709" y="272534"/>
                  <a:pt x="82808" y="285810"/>
                  <a:pt x="126087" y="285810"/>
                </a:cubicBezTo>
                <a:cubicBezTo>
                  <a:pt x="219789" y="285810"/>
                  <a:pt x="289143" y="242649"/>
                  <a:pt x="321588" y="164247"/>
                </a:cubicBezTo>
                <a:cubicBezTo>
                  <a:pt x="334328" y="164485"/>
                  <a:pt x="361831" y="164306"/>
                  <a:pt x="375940" y="137339"/>
                </a:cubicBezTo>
                <a:cubicBezTo>
                  <a:pt x="376833" y="135850"/>
                  <a:pt x="379869" y="129480"/>
                  <a:pt x="381000" y="127159"/>
                </a:cubicBezTo>
                <a:lnTo>
                  <a:pt x="373082" y="121860"/>
                </a:lnTo>
                <a:close/>
                <a:moveTo>
                  <a:pt x="68818" y="105251"/>
                </a:moveTo>
                <a:lnTo>
                  <a:pt x="29527" y="105251"/>
                </a:lnTo>
                <a:lnTo>
                  <a:pt x="29527" y="140613"/>
                </a:lnTo>
                <a:lnTo>
                  <a:pt x="68878" y="140613"/>
                </a:lnTo>
                <a:lnTo>
                  <a:pt x="68878" y="105251"/>
                </a:lnTo>
                <a:lnTo>
                  <a:pt x="68818" y="105251"/>
                </a:lnTo>
                <a:close/>
                <a:moveTo>
                  <a:pt x="115312" y="105251"/>
                </a:moveTo>
                <a:lnTo>
                  <a:pt x="75962" y="105251"/>
                </a:lnTo>
                <a:lnTo>
                  <a:pt x="75962" y="140613"/>
                </a:lnTo>
                <a:lnTo>
                  <a:pt x="115312" y="140613"/>
                </a:lnTo>
                <a:lnTo>
                  <a:pt x="115312" y="105251"/>
                </a:lnTo>
                <a:close/>
                <a:moveTo>
                  <a:pt x="161806" y="105251"/>
                </a:moveTo>
                <a:lnTo>
                  <a:pt x="122456" y="105251"/>
                </a:lnTo>
                <a:lnTo>
                  <a:pt x="122456" y="140613"/>
                </a:lnTo>
                <a:lnTo>
                  <a:pt x="161806" y="140613"/>
                </a:lnTo>
                <a:lnTo>
                  <a:pt x="161806" y="105251"/>
                </a:lnTo>
                <a:close/>
                <a:moveTo>
                  <a:pt x="115312" y="62329"/>
                </a:moveTo>
                <a:lnTo>
                  <a:pt x="75962" y="62329"/>
                </a:lnTo>
                <a:lnTo>
                  <a:pt x="75962" y="98108"/>
                </a:lnTo>
                <a:lnTo>
                  <a:pt x="115312" y="98108"/>
                </a:lnTo>
                <a:lnTo>
                  <a:pt x="115312" y="6232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1269826" y="965207"/>
            <a:ext cx="3543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14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CLOUD COMPUTING TECHNOLOGY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69826" y="1218998"/>
            <a:ext cx="3543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期末大作业答辩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07930" y="2673858"/>
            <a:ext cx="156972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 Compose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三层应用编排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07930" y="5162856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25400" y="0"/>
                </a:moveTo>
                <a:lnTo>
                  <a:pt x="1600200" y="0"/>
                </a:lnTo>
                <a:cubicBezTo>
                  <a:pt x="1614219" y="0"/>
                  <a:pt x="1625600" y="11381"/>
                  <a:pt x="1625600" y="25400"/>
                </a:cubicBezTo>
                <a:lnTo>
                  <a:pt x="1625600" y="25400"/>
                </a:lnTo>
                <a:cubicBezTo>
                  <a:pt x="1625600" y="39419"/>
                  <a:pt x="1614219" y="50800"/>
                  <a:pt x="1600200" y="50800"/>
                </a:cubicBezTo>
                <a:lnTo>
                  <a:pt x="25400" y="50800"/>
                </a:lnTo>
                <a:cubicBezTo>
                  <a:pt x="11381" y="50800"/>
                  <a:pt x="0" y="39419"/>
                  <a:pt x="0" y="254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10" name="Text 7"/>
          <p:cNvSpPr/>
          <p:nvPr/>
        </p:nvSpPr>
        <p:spPr>
          <a:xfrm>
            <a:off x="507930" y="5518303"/>
            <a:ext cx="99060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前端(Nginx) + 后端(API) + 数据库(MySQL) 统一部署与联动管理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30211" y="7163594"/>
            <a:ext cx="4848281" cy="1066800"/>
          </a:xfrm>
          <a:custGeom>
            <a:avLst/>
            <a:gdLst/>
            <a:ahLst/>
            <a:cxnLst/>
            <a:rect l="l" t="t" r="r" b="b"/>
            <a:pathLst>
              <a:path w="4848281" h="1066800">
                <a:moveTo>
                  <a:pt x="44561" y="0"/>
                </a:moveTo>
                <a:lnTo>
                  <a:pt x="4746679" y="0"/>
                </a:lnTo>
                <a:cubicBezTo>
                  <a:pt x="4802792" y="0"/>
                  <a:pt x="4848281" y="45489"/>
                  <a:pt x="4848281" y="101602"/>
                </a:cubicBezTo>
                <a:lnTo>
                  <a:pt x="4848281" y="965198"/>
                </a:lnTo>
                <a:cubicBezTo>
                  <a:pt x="4848281" y="1021311"/>
                  <a:pt x="4802792" y="1066800"/>
                  <a:pt x="4746679" y="1066800"/>
                </a:cubicBezTo>
                <a:lnTo>
                  <a:pt x="44561" y="1066800"/>
                </a:lnTo>
                <a:cubicBezTo>
                  <a:pt x="19951" y="1066800"/>
                  <a:pt x="0" y="1046849"/>
                  <a:pt x="0" y="1022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530211" y="7163594"/>
            <a:ext cx="44561" cy="1066800"/>
          </a:xfrm>
          <a:custGeom>
            <a:avLst/>
            <a:gdLst/>
            <a:ahLst/>
            <a:cxnLst/>
            <a:rect l="l" t="t" r="r" b="b"/>
            <a:pathLst>
              <a:path w="44561" h="1066800">
                <a:moveTo>
                  <a:pt x="44561" y="0"/>
                </a:moveTo>
                <a:lnTo>
                  <a:pt x="44561" y="0"/>
                </a:lnTo>
                <a:lnTo>
                  <a:pt x="44561" y="1066800"/>
                </a:lnTo>
                <a:lnTo>
                  <a:pt x="44561" y="1066800"/>
                </a:lnTo>
                <a:cubicBezTo>
                  <a:pt x="19951" y="1066800"/>
                  <a:pt x="0" y="1046849"/>
                  <a:pt x="0" y="1022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3" name="Text 10"/>
          <p:cNvSpPr/>
          <p:nvPr/>
        </p:nvSpPr>
        <p:spPr>
          <a:xfrm>
            <a:off x="755629" y="7366731"/>
            <a:ext cx="450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班级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5629" y="7671176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23大数据1班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711693" y="7163594"/>
            <a:ext cx="4848281" cy="1066800"/>
          </a:xfrm>
          <a:custGeom>
            <a:avLst/>
            <a:gdLst/>
            <a:ahLst/>
            <a:cxnLst/>
            <a:rect l="l" t="t" r="r" b="b"/>
            <a:pathLst>
              <a:path w="4848281" h="1066800">
                <a:moveTo>
                  <a:pt x="44561" y="0"/>
                </a:moveTo>
                <a:lnTo>
                  <a:pt x="4746679" y="0"/>
                </a:lnTo>
                <a:cubicBezTo>
                  <a:pt x="4802792" y="0"/>
                  <a:pt x="4848281" y="45489"/>
                  <a:pt x="4848281" y="101602"/>
                </a:cubicBezTo>
                <a:lnTo>
                  <a:pt x="4848281" y="965198"/>
                </a:lnTo>
                <a:cubicBezTo>
                  <a:pt x="4848281" y="1021311"/>
                  <a:pt x="4802792" y="1066800"/>
                  <a:pt x="4746679" y="1066800"/>
                </a:cubicBezTo>
                <a:lnTo>
                  <a:pt x="44561" y="1066800"/>
                </a:lnTo>
                <a:cubicBezTo>
                  <a:pt x="19951" y="1066800"/>
                  <a:pt x="0" y="1046849"/>
                  <a:pt x="0" y="1022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</p:sp>
      <p:sp>
        <p:nvSpPr>
          <p:cNvPr id="16" name="Shape 13"/>
          <p:cNvSpPr/>
          <p:nvPr/>
        </p:nvSpPr>
        <p:spPr>
          <a:xfrm>
            <a:off x="5711693" y="7163594"/>
            <a:ext cx="44561" cy="1066800"/>
          </a:xfrm>
          <a:custGeom>
            <a:avLst/>
            <a:gdLst/>
            <a:ahLst/>
            <a:cxnLst/>
            <a:rect l="l" t="t" r="r" b="b"/>
            <a:pathLst>
              <a:path w="44561" h="1066800">
                <a:moveTo>
                  <a:pt x="44561" y="0"/>
                </a:moveTo>
                <a:lnTo>
                  <a:pt x="44561" y="0"/>
                </a:lnTo>
                <a:lnTo>
                  <a:pt x="44561" y="1066800"/>
                </a:lnTo>
                <a:lnTo>
                  <a:pt x="44561" y="1066800"/>
                </a:lnTo>
                <a:cubicBezTo>
                  <a:pt x="19951" y="1066800"/>
                  <a:pt x="0" y="1046849"/>
                  <a:pt x="0" y="1022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7" name="Text 14"/>
          <p:cNvSpPr/>
          <p:nvPr/>
        </p:nvSpPr>
        <p:spPr>
          <a:xfrm>
            <a:off x="5937111" y="7366731"/>
            <a:ext cx="452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小组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937111" y="7671176"/>
            <a:ext cx="454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第5组 - 选题A7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10893348" y="7163594"/>
            <a:ext cx="4848281" cy="1066800"/>
          </a:xfrm>
          <a:custGeom>
            <a:avLst/>
            <a:gdLst/>
            <a:ahLst/>
            <a:cxnLst/>
            <a:rect l="l" t="t" r="r" b="b"/>
            <a:pathLst>
              <a:path w="4848281" h="1066800">
                <a:moveTo>
                  <a:pt x="44561" y="0"/>
                </a:moveTo>
                <a:lnTo>
                  <a:pt x="4746679" y="0"/>
                </a:lnTo>
                <a:cubicBezTo>
                  <a:pt x="4802792" y="0"/>
                  <a:pt x="4848281" y="45489"/>
                  <a:pt x="4848281" y="101602"/>
                </a:cubicBezTo>
                <a:lnTo>
                  <a:pt x="4848281" y="965198"/>
                </a:lnTo>
                <a:cubicBezTo>
                  <a:pt x="4848281" y="1021311"/>
                  <a:pt x="4802792" y="1066800"/>
                  <a:pt x="4746679" y="1066800"/>
                </a:cubicBezTo>
                <a:lnTo>
                  <a:pt x="44561" y="1066800"/>
                </a:lnTo>
                <a:cubicBezTo>
                  <a:pt x="19951" y="1066800"/>
                  <a:pt x="0" y="1046849"/>
                  <a:pt x="0" y="1022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10893348" y="7163594"/>
            <a:ext cx="44561" cy="1066800"/>
          </a:xfrm>
          <a:custGeom>
            <a:avLst/>
            <a:gdLst/>
            <a:ahLst/>
            <a:cxnLst/>
            <a:rect l="l" t="t" r="r" b="b"/>
            <a:pathLst>
              <a:path w="44561" h="1066800">
                <a:moveTo>
                  <a:pt x="44561" y="0"/>
                </a:moveTo>
                <a:lnTo>
                  <a:pt x="44561" y="0"/>
                </a:lnTo>
                <a:lnTo>
                  <a:pt x="44561" y="1066800"/>
                </a:lnTo>
                <a:lnTo>
                  <a:pt x="44561" y="1066800"/>
                </a:lnTo>
                <a:cubicBezTo>
                  <a:pt x="19951" y="1066800"/>
                  <a:pt x="0" y="1046849"/>
                  <a:pt x="0" y="1022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21" name="Text 18"/>
          <p:cNvSpPr/>
          <p:nvPr/>
        </p:nvSpPr>
        <p:spPr>
          <a:xfrm>
            <a:off x="11118766" y="7366731"/>
            <a:ext cx="450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日期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1118766" y="7671176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2026-01-03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altexsoft.com/e18078d815f596fd06ca8053c764a76e6ba650c3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38" b="38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0000"/>
                </a:srgbClr>
              </a:gs>
              <a:gs pos="50000">
                <a:srgbClr val="319795">
                  <a:alpha val="70000"/>
                </a:srgbClr>
              </a:gs>
              <a:gs pos="100000">
                <a:srgbClr val="1A202C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7930" y="123605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5" name="Shape 2"/>
          <p:cNvSpPr/>
          <p:nvPr/>
        </p:nvSpPr>
        <p:spPr>
          <a:xfrm>
            <a:off x="641343" y="1388368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8575" y="116562"/>
                </a:moveTo>
                <a:lnTo>
                  <a:pt x="153114" y="167819"/>
                </a:lnTo>
                <a:cubicBezTo>
                  <a:pt x="158948" y="170200"/>
                  <a:pt x="165140" y="171450"/>
                  <a:pt x="171450" y="171450"/>
                </a:cubicBezTo>
                <a:cubicBezTo>
                  <a:pt x="177760" y="171450"/>
                  <a:pt x="183952" y="170200"/>
                  <a:pt x="189786" y="167819"/>
                </a:cubicBezTo>
                <a:lnTo>
                  <a:pt x="334089" y="108406"/>
                </a:lnTo>
                <a:cubicBezTo>
                  <a:pt x="339447" y="106204"/>
                  <a:pt x="342900" y="101025"/>
                  <a:pt x="342900" y="95250"/>
                </a:cubicBezTo>
                <a:cubicBezTo>
                  <a:pt x="342900" y="89475"/>
                  <a:pt x="339447" y="84296"/>
                  <a:pt x="334089" y="82094"/>
                </a:cubicBezTo>
                <a:lnTo>
                  <a:pt x="189786" y="22681"/>
                </a:lnTo>
                <a:cubicBezTo>
                  <a:pt x="183952" y="20300"/>
                  <a:pt x="177760" y="19050"/>
                  <a:pt x="171450" y="19050"/>
                </a:cubicBezTo>
                <a:cubicBezTo>
                  <a:pt x="165140" y="19050"/>
                  <a:pt x="158948" y="20300"/>
                  <a:pt x="153114" y="22681"/>
                </a:cubicBezTo>
                <a:lnTo>
                  <a:pt x="8811" y="82094"/>
                </a:lnTo>
                <a:cubicBezTo>
                  <a:pt x="3453" y="84296"/>
                  <a:pt x="0" y="89475"/>
                  <a:pt x="0" y="95250"/>
                </a:cubicBezTo>
                <a:lnTo>
                  <a:pt x="0" y="271463"/>
                </a:lnTo>
                <a:cubicBezTo>
                  <a:pt x="0" y="279380"/>
                  <a:pt x="6370" y="285750"/>
                  <a:pt x="14288" y="285750"/>
                </a:cubicBezTo>
                <a:cubicBezTo>
                  <a:pt x="22205" y="285750"/>
                  <a:pt x="28575" y="279380"/>
                  <a:pt x="28575" y="271463"/>
                </a:cubicBezTo>
                <a:lnTo>
                  <a:pt x="28575" y="116562"/>
                </a:lnTo>
                <a:close/>
                <a:moveTo>
                  <a:pt x="57150" y="159246"/>
                </a:moveTo>
                <a:lnTo>
                  <a:pt x="57150" y="228600"/>
                </a:lnTo>
                <a:cubicBezTo>
                  <a:pt x="57150" y="260152"/>
                  <a:pt x="108347" y="285750"/>
                  <a:pt x="171450" y="285750"/>
                </a:cubicBezTo>
                <a:cubicBezTo>
                  <a:pt x="234553" y="285750"/>
                  <a:pt x="285750" y="260152"/>
                  <a:pt x="285750" y="228600"/>
                </a:cubicBezTo>
                <a:lnTo>
                  <a:pt x="285750" y="159187"/>
                </a:lnTo>
                <a:lnTo>
                  <a:pt x="200680" y="194250"/>
                </a:lnTo>
                <a:cubicBezTo>
                  <a:pt x="191393" y="198060"/>
                  <a:pt x="181511" y="200025"/>
                  <a:pt x="171450" y="200025"/>
                </a:cubicBezTo>
                <a:cubicBezTo>
                  <a:pt x="161389" y="200025"/>
                  <a:pt x="151507" y="198060"/>
                  <a:pt x="142220" y="194250"/>
                </a:cubicBezTo>
                <a:lnTo>
                  <a:pt x="57150" y="15918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1269826" y="1109160"/>
            <a:ext cx="3352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总结与展望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69826" y="1718748"/>
            <a:ext cx="313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SUMMARY &amp; OUTLOOK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30211" y="2277331"/>
            <a:ext cx="4886381" cy="1739900"/>
          </a:xfrm>
          <a:custGeom>
            <a:avLst/>
            <a:gdLst/>
            <a:ahLst/>
            <a:cxnLst/>
            <a:rect l="l" t="t" r="r" b="b"/>
            <a:pathLst>
              <a:path w="4886381" h="1739900">
                <a:moveTo>
                  <a:pt x="44561" y="0"/>
                </a:moveTo>
                <a:lnTo>
                  <a:pt x="4784788" y="0"/>
                </a:lnTo>
                <a:cubicBezTo>
                  <a:pt x="4840896" y="0"/>
                  <a:pt x="4886381" y="45485"/>
                  <a:pt x="4886381" y="101593"/>
                </a:cubicBezTo>
                <a:lnTo>
                  <a:pt x="4886381" y="1638307"/>
                </a:lnTo>
                <a:cubicBezTo>
                  <a:pt x="4886381" y="1694415"/>
                  <a:pt x="4840896" y="1739900"/>
                  <a:pt x="4784788" y="1739900"/>
                </a:cubicBezTo>
                <a:lnTo>
                  <a:pt x="44561" y="1739900"/>
                </a:lnTo>
                <a:cubicBezTo>
                  <a:pt x="19951" y="1739900"/>
                  <a:pt x="0" y="1719949"/>
                  <a:pt x="0" y="16953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>
              <a:alpha val="8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530211" y="2277331"/>
            <a:ext cx="44561" cy="1739900"/>
          </a:xfrm>
          <a:custGeom>
            <a:avLst/>
            <a:gdLst/>
            <a:ahLst/>
            <a:cxnLst/>
            <a:rect l="l" t="t" r="r" b="b"/>
            <a:pathLst>
              <a:path w="44561" h="1739900">
                <a:moveTo>
                  <a:pt x="44561" y="0"/>
                </a:moveTo>
                <a:lnTo>
                  <a:pt x="44561" y="0"/>
                </a:lnTo>
                <a:lnTo>
                  <a:pt x="44561" y="1739900"/>
                </a:lnTo>
                <a:lnTo>
                  <a:pt x="44561" y="1739900"/>
                </a:lnTo>
                <a:cubicBezTo>
                  <a:pt x="19951" y="1739900"/>
                  <a:pt x="0" y="1719949"/>
                  <a:pt x="0" y="16953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0" name="Shape 7"/>
          <p:cNvSpPr/>
          <p:nvPr/>
        </p:nvSpPr>
        <p:spPr>
          <a:xfrm>
            <a:off x="806457" y="253129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1" name="Text 8"/>
          <p:cNvSpPr/>
          <p:nvPr/>
        </p:nvSpPr>
        <p:spPr>
          <a:xfrm>
            <a:off x="749307" y="2531294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466697" y="2607537"/>
            <a:ext cx="273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Infrastructure as Code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06457" y="3191539"/>
            <a:ext cx="44450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通过Compose实现"</a:t>
            </a:r>
            <a:r>
              <a:rPr lang="en-US" sz="1400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基础设施即代码</a:t>
            </a: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"，把部署过程写成可复现配置，任何环境可用单条命令启动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694808" y="2277331"/>
            <a:ext cx="4886381" cy="1739900"/>
          </a:xfrm>
          <a:custGeom>
            <a:avLst/>
            <a:gdLst/>
            <a:ahLst/>
            <a:cxnLst/>
            <a:rect l="l" t="t" r="r" b="b"/>
            <a:pathLst>
              <a:path w="4886381" h="1739900">
                <a:moveTo>
                  <a:pt x="44561" y="0"/>
                </a:moveTo>
                <a:lnTo>
                  <a:pt x="4784788" y="0"/>
                </a:lnTo>
                <a:cubicBezTo>
                  <a:pt x="4840896" y="0"/>
                  <a:pt x="4886381" y="45485"/>
                  <a:pt x="4886381" y="101593"/>
                </a:cubicBezTo>
                <a:lnTo>
                  <a:pt x="4886381" y="1638307"/>
                </a:lnTo>
                <a:cubicBezTo>
                  <a:pt x="4886381" y="1694415"/>
                  <a:pt x="4840896" y="1739900"/>
                  <a:pt x="4784788" y="1739900"/>
                </a:cubicBezTo>
                <a:lnTo>
                  <a:pt x="44561" y="1739900"/>
                </a:lnTo>
                <a:cubicBezTo>
                  <a:pt x="19951" y="1739900"/>
                  <a:pt x="0" y="1719949"/>
                  <a:pt x="0" y="16953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>
              <a:alpha val="8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5694808" y="2277331"/>
            <a:ext cx="44561" cy="1739900"/>
          </a:xfrm>
          <a:custGeom>
            <a:avLst/>
            <a:gdLst/>
            <a:ahLst/>
            <a:cxnLst/>
            <a:rect l="l" t="t" r="r" b="b"/>
            <a:pathLst>
              <a:path w="44561" h="1739900">
                <a:moveTo>
                  <a:pt x="44561" y="0"/>
                </a:moveTo>
                <a:lnTo>
                  <a:pt x="44561" y="0"/>
                </a:lnTo>
                <a:lnTo>
                  <a:pt x="44561" y="1739900"/>
                </a:lnTo>
                <a:lnTo>
                  <a:pt x="44561" y="1739900"/>
                </a:lnTo>
                <a:cubicBezTo>
                  <a:pt x="19951" y="1739900"/>
                  <a:pt x="0" y="1719949"/>
                  <a:pt x="0" y="16953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6" name="Shape 13"/>
          <p:cNvSpPr/>
          <p:nvPr/>
        </p:nvSpPr>
        <p:spPr>
          <a:xfrm>
            <a:off x="5971054" y="253129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7" name="Text 14"/>
          <p:cNvSpPr/>
          <p:nvPr/>
        </p:nvSpPr>
        <p:spPr>
          <a:xfrm>
            <a:off x="5913904" y="2531294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631294" y="2607537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数据持久化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971054" y="3191539"/>
            <a:ext cx="44450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明确理解</a:t>
            </a:r>
            <a:r>
              <a:rPr lang="en-US" sz="1400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容器生命周期</a:t>
            </a: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与数据持久化的关系，使用volume避免数据随容器消失，保证数据可靠性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0859405" y="2277331"/>
            <a:ext cx="4886381" cy="1739900"/>
          </a:xfrm>
          <a:custGeom>
            <a:avLst/>
            <a:gdLst/>
            <a:ahLst/>
            <a:cxnLst/>
            <a:rect l="l" t="t" r="r" b="b"/>
            <a:pathLst>
              <a:path w="4886381" h="1739900">
                <a:moveTo>
                  <a:pt x="44561" y="0"/>
                </a:moveTo>
                <a:lnTo>
                  <a:pt x="4784788" y="0"/>
                </a:lnTo>
                <a:cubicBezTo>
                  <a:pt x="4840896" y="0"/>
                  <a:pt x="4886381" y="45485"/>
                  <a:pt x="4886381" y="101593"/>
                </a:cubicBezTo>
                <a:lnTo>
                  <a:pt x="4886381" y="1638307"/>
                </a:lnTo>
                <a:cubicBezTo>
                  <a:pt x="4886381" y="1694415"/>
                  <a:pt x="4840896" y="1739900"/>
                  <a:pt x="4784788" y="1739900"/>
                </a:cubicBezTo>
                <a:lnTo>
                  <a:pt x="44561" y="1739900"/>
                </a:lnTo>
                <a:cubicBezTo>
                  <a:pt x="19951" y="1739900"/>
                  <a:pt x="0" y="1719949"/>
                  <a:pt x="0" y="16953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>
              <a:alpha val="80000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10859405" y="2277331"/>
            <a:ext cx="44561" cy="1739900"/>
          </a:xfrm>
          <a:custGeom>
            <a:avLst/>
            <a:gdLst/>
            <a:ahLst/>
            <a:cxnLst/>
            <a:rect l="l" t="t" r="r" b="b"/>
            <a:pathLst>
              <a:path w="44561" h="1739900">
                <a:moveTo>
                  <a:pt x="44561" y="0"/>
                </a:moveTo>
                <a:lnTo>
                  <a:pt x="44561" y="0"/>
                </a:lnTo>
                <a:lnTo>
                  <a:pt x="44561" y="1739900"/>
                </a:lnTo>
                <a:lnTo>
                  <a:pt x="44561" y="1739900"/>
                </a:lnTo>
                <a:cubicBezTo>
                  <a:pt x="19951" y="1739900"/>
                  <a:pt x="0" y="1719949"/>
                  <a:pt x="0" y="16953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22" name="Shape 19"/>
          <p:cNvSpPr/>
          <p:nvPr/>
        </p:nvSpPr>
        <p:spPr>
          <a:xfrm>
            <a:off x="11135651" y="253129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23" name="Text 20"/>
          <p:cNvSpPr/>
          <p:nvPr/>
        </p:nvSpPr>
        <p:spPr>
          <a:xfrm>
            <a:off x="11078501" y="2531294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1795891" y="2607537"/>
            <a:ext cx="165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服务就绪控制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1135651" y="3191539"/>
            <a:ext cx="44450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多服务系统必须考虑"</a:t>
            </a:r>
            <a:r>
              <a:rPr lang="en-US" sz="1400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就绪</a:t>
            </a: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"而非"启动"，健康检查与依赖控制能显著提升可靠性，避免连接失败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530211" y="4327854"/>
            <a:ext cx="7464481" cy="1981200"/>
          </a:xfrm>
          <a:custGeom>
            <a:avLst/>
            <a:gdLst/>
            <a:ahLst/>
            <a:cxnLst/>
            <a:rect l="l" t="t" r="r" b="b"/>
            <a:pathLst>
              <a:path w="7464481" h="1981200">
                <a:moveTo>
                  <a:pt x="44561" y="0"/>
                </a:moveTo>
                <a:lnTo>
                  <a:pt x="7362885" y="0"/>
                </a:lnTo>
                <a:cubicBezTo>
                  <a:pt x="7418995" y="0"/>
                  <a:pt x="7464481" y="45486"/>
                  <a:pt x="7464481" y="101596"/>
                </a:cubicBezTo>
                <a:lnTo>
                  <a:pt x="7464481" y="1879604"/>
                </a:lnTo>
                <a:cubicBezTo>
                  <a:pt x="7464481" y="1935714"/>
                  <a:pt x="7418995" y="1981200"/>
                  <a:pt x="7362885" y="1981200"/>
                </a:cubicBezTo>
                <a:lnTo>
                  <a:pt x="44561" y="1981200"/>
                </a:lnTo>
                <a:cubicBezTo>
                  <a:pt x="19951" y="1981200"/>
                  <a:pt x="0" y="1961249"/>
                  <a:pt x="0" y="19366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>
              <a:alpha val="80000"/>
            </a:srgbClr>
          </a:solidFill>
          <a:ln/>
        </p:spPr>
      </p:sp>
      <p:sp>
        <p:nvSpPr>
          <p:cNvPr id="27" name="Shape 24"/>
          <p:cNvSpPr/>
          <p:nvPr/>
        </p:nvSpPr>
        <p:spPr>
          <a:xfrm>
            <a:off x="530211" y="4327854"/>
            <a:ext cx="44561" cy="1981200"/>
          </a:xfrm>
          <a:custGeom>
            <a:avLst/>
            <a:gdLst/>
            <a:ahLst/>
            <a:cxnLst/>
            <a:rect l="l" t="t" r="r" b="b"/>
            <a:pathLst>
              <a:path w="44561" h="1981200">
                <a:moveTo>
                  <a:pt x="44561" y="0"/>
                </a:moveTo>
                <a:lnTo>
                  <a:pt x="44561" y="0"/>
                </a:lnTo>
                <a:lnTo>
                  <a:pt x="44561" y="1981200"/>
                </a:lnTo>
                <a:lnTo>
                  <a:pt x="44561" y="1981200"/>
                </a:lnTo>
                <a:cubicBezTo>
                  <a:pt x="19951" y="1981200"/>
                  <a:pt x="0" y="1961249"/>
                  <a:pt x="0" y="19366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8" name="Shape 25"/>
          <p:cNvSpPr/>
          <p:nvPr/>
        </p:nvSpPr>
        <p:spPr>
          <a:xfrm>
            <a:off x="838207" y="463247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9" name="Text 26"/>
          <p:cNvSpPr/>
          <p:nvPr/>
        </p:nvSpPr>
        <p:spPr>
          <a:xfrm>
            <a:off x="1225439" y="4581816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当前不足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825507" y="5145274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1" name="Text 28"/>
          <p:cNvSpPr/>
          <p:nvPr/>
        </p:nvSpPr>
        <p:spPr>
          <a:xfrm>
            <a:off x="1098557" y="5089575"/>
            <a:ext cx="6731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监控体系较弱(主要依赖docker logs/stats)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825507" y="550054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3" name="Text 30"/>
          <p:cNvSpPr/>
          <p:nvPr/>
        </p:nvSpPr>
        <p:spPr>
          <a:xfrm>
            <a:off x="1098557" y="5444846"/>
            <a:ext cx="6731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安全性仍为实验级(root用户、未做TLS)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8277106" y="4327854"/>
            <a:ext cx="7464481" cy="1981200"/>
          </a:xfrm>
          <a:custGeom>
            <a:avLst/>
            <a:gdLst/>
            <a:ahLst/>
            <a:cxnLst/>
            <a:rect l="l" t="t" r="r" b="b"/>
            <a:pathLst>
              <a:path w="7464481" h="1981200">
                <a:moveTo>
                  <a:pt x="44561" y="0"/>
                </a:moveTo>
                <a:lnTo>
                  <a:pt x="7362885" y="0"/>
                </a:lnTo>
                <a:cubicBezTo>
                  <a:pt x="7418995" y="0"/>
                  <a:pt x="7464481" y="45486"/>
                  <a:pt x="7464481" y="101596"/>
                </a:cubicBezTo>
                <a:lnTo>
                  <a:pt x="7464481" y="1879604"/>
                </a:lnTo>
                <a:cubicBezTo>
                  <a:pt x="7464481" y="1935714"/>
                  <a:pt x="7418995" y="1981200"/>
                  <a:pt x="7362885" y="1981200"/>
                </a:cubicBezTo>
                <a:lnTo>
                  <a:pt x="44561" y="1981200"/>
                </a:lnTo>
                <a:cubicBezTo>
                  <a:pt x="19951" y="1981200"/>
                  <a:pt x="0" y="1961249"/>
                  <a:pt x="0" y="19366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>
              <a:alpha val="80000"/>
            </a:srgbClr>
          </a:solidFill>
          <a:ln/>
        </p:spPr>
      </p:sp>
      <p:sp>
        <p:nvSpPr>
          <p:cNvPr id="35" name="Shape 32"/>
          <p:cNvSpPr/>
          <p:nvPr/>
        </p:nvSpPr>
        <p:spPr>
          <a:xfrm>
            <a:off x="8277106" y="4327854"/>
            <a:ext cx="44561" cy="1981200"/>
          </a:xfrm>
          <a:custGeom>
            <a:avLst/>
            <a:gdLst/>
            <a:ahLst/>
            <a:cxnLst/>
            <a:rect l="l" t="t" r="r" b="b"/>
            <a:pathLst>
              <a:path w="44561" h="1981200">
                <a:moveTo>
                  <a:pt x="44561" y="0"/>
                </a:moveTo>
                <a:lnTo>
                  <a:pt x="44561" y="0"/>
                </a:lnTo>
                <a:lnTo>
                  <a:pt x="44561" y="1981200"/>
                </a:lnTo>
                <a:lnTo>
                  <a:pt x="44561" y="1981200"/>
                </a:lnTo>
                <a:cubicBezTo>
                  <a:pt x="19951" y="1981200"/>
                  <a:pt x="0" y="1961249"/>
                  <a:pt x="0" y="19366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6" name="Shape 33"/>
          <p:cNvSpPr/>
          <p:nvPr/>
        </p:nvSpPr>
        <p:spPr>
          <a:xfrm>
            <a:off x="8585102" y="463247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158750"/>
                </a:moveTo>
                <a:lnTo>
                  <a:pt x="12154" y="158750"/>
                </a:lnTo>
                <a:cubicBezTo>
                  <a:pt x="-198" y="158750"/>
                  <a:pt x="-7789" y="145306"/>
                  <a:pt x="-1439" y="134689"/>
                </a:cubicBezTo>
                <a:lnTo>
                  <a:pt x="24805" y="90934"/>
                </a:lnTo>
                <a:cubicBezTo>
                  <a:pt x="29121" y="83741"/>
                  <a:pt x="36860" y="79375"/>
                  <a:pt x="45244" y="79375"/>
                </a:cubicBezTo>
                <a:lnTo>
                  <a:pt x="92373" y="79375"/>
                </a:lnTo>
                <a:cubicBezTo>
                  <a:pt x="130125" y="15429"/>
                  <a:pt x="186432" y="12204"/>
                  <a:pt x="224086" y="17711"/>
                </a:cubicBezTo>
                <a:cubicBezTo>
                  <a:pt x="230436" y="18653"/>
                  <a:pt x="235396" y="23614"/>
                  <a:pt x="236289" y="29914"/>
                </a:cubicBezTo>
                <a:cubicBezTo>
                  <a:pt x="241796" y="67568"/>
                  <a:pt x="238571" y="123875"/>
                  <a:pt x="174625" y="161627"/>
                </a:cubicBezTo>
                <a:lnTo>
                  <a:pt x="174625" y="208756"/>
                </a:lnTo>
                <a:cubicBezTo>
                  <a:pt x="174625" y="217140"/>
                  <a:pt x="170259" y="224879"/>
                  <a:pt x="163066" y="229195"/>
                </a:cubicBezTo>
                <a:lnTo>
                  <a:pt x="119311" y="255439"/>
                </a:lnTo>
                <a:cubicBezTo>
                  <a:pt x="108744" y="261789"/>
                  <a:pt x="95250" y="254149"/>
                  <a:pt x="95250" y="241846"/>
                </a:cubicBezTo>
                <a:lnTo>
                  <a:pt x="95250" y="190500"/>
                </a:lnTo>
                <a:cubicBezTo>
                  <a:pt x="95250" y="172988"/>
                  <a:pt x="81012" y="158750"/>
                  <a:pt x="63500" y="158750"/>
                </a:cubicBezTo>
                <a:lnTo>
                  <a:pt x="63450" y="158750"/>
                </a:lnTo>
                <a:close/>
                <a:moveTo>
                  <a:pt x="198438" y="79375"/>
                </a:moveTo>
                <a:cubicBezTo>
                  <a:pt x="198438" y="66233"/>
                  <a:pt x="187767" y="55563"/>
                  <a:pt x="174625" y="55563"/>
                </a:cubicBezTo>
                <a:cubicBezTo>
                  <a:pt x="161483" y="55563"/>
                  <a:pt x="150813" y="66233"/>
                  <a:pt x="150813" y="79375"/>
                </a:cubicBezTo>
                <a:cubicBezTo>
                  <a:pt x="150813" y="92517"/>
                  <a:pt x="161483" y="103188"/>
                  <a:pt x="174625" y="103188"/>
                </a:cubicBezTo>
                <a:cubicBezTo>
                  <a:pt x="187767" y="103188"/>
                  <a:pt x="198438" y="92517"/>
                  <a:pt x="198438" y="79375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7" name="Text 34"/>
          <p:cNvSpPr/>
          <p:nvPr/>
        </p:nvSpPr>
        <p:spPr>
          <a:xfrm>
            <a:off x="8972334" y="4581816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未来改进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8572402" y="5145274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9" name="Text 36"/>
          <p:cNvSpPr/>
          <p:nvPr/>
        </p:nvSpPr>
        <p:spPr>
          <a:xfrm>
            <a:off x="8845452" y="5089575"/>
            <a:ext cx="674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引入Prometheus/Grafana系统监控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8572402" y="550054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1" name="Text 38"/>
          <p:cNvSpPr/>
          <p:nvPr/>
        </p:nvSpPr>
        <p:spPr>
          <a:xfrm>
            <a:off x="8845452" y="5444846"/>
            <a:ext cx="674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数据库使用最小权限原则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8572402" y="585582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3" name="Text 40"/>
          <p:cNvSpPr/>
          <p:nvPr/>
        </p:nvSpPr>
        <p:spPr>
          <a:xfrm>
            <a:off x="8845452" y="5800117"/>
            <a:ext cx="674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增加自动化测试与CI/CD流程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507930" y="6612663"/>
            <a:ext cx="15240000" cy="1422400"/>
          </a:xfrm>
          <a:custGeom>
            <a:avLst/>
            <a:gdLst/>
            <a:ahLst/>
            <a:cxnLst/>
            <a:rect l="l" t="t" r="r" b="b"/>
            <a:pathLst>
              <a:path w="15240000" h="1422400">
                <a:moveTo>
                  <a:pt x="101602" y="0"/>
                </a:moveTo>
                <a:lnTo>
                  <a:pt x="15138398" y="0"/>
                </a:lnTo>
                <a:cubicBezTo>
                  <a:pt x="15194511" y="0"/>
                  <a:pt x="15240000" y="45489"/>
                  <a:pt x="15240000" y="101602"/>
                </a:cubicBezTo>
                <a:lnTo>
                  <a:pt x="15240000" y="1320798"/>
                </a:lnTo>
                <a:cubicBezTo>
                  <a:pt x="15240000" y="1376911"/>
                  <a:pt x="15194511" y="1422400"/>
                  <a:pt x="151383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5" name="Shape 42"/>
          <p:cNvSpPr/>
          <p:nvPr/>
        </p:nvSpPr>
        <p:spPr>
          <a:xfrm>
            <a:off x="7071101" y="6877776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23812" y="0"/>
                </a:moveTo>
                <a:cubicBezTo>
                  <a:pt x="36984" y="0"/>
                  <a:pt x="47625" y="10641"/>
                  <a:pt x="47625" y="23812"/>
                </a:cubicBezTo>
                <a:lnTo>
                  <a:pt x="47625" y="35719"/>
                </a:lnTo>
                <a:lnTo>
                  <a:pt x="98971" y="22920"/>
                </a:lnTo>
                <a:cubicBezTo>
                  <a:pt x="127322" y="15850"/>
                  <a:pt x="157237" y="19124"/>
                  <a:pt x="183431" y="32221"/>
                </a:cubicBezTo>
                <a:cubicBezTo>
                  <a:pt x="217884" y="49485"/>
                  <a:pt x="258440" y="49485"/>
                  <a:pt x="292894" y="32221"/>
                </a:cubicBezTo>
                <a:lnTo>
                  <a:pt x="300038" y="28649"/>
                </a:lnTo>
                <a:cubicBezTo>
                  <a:pt x="315367" y="20910"/>
                  <a:pt x="333375" y="32072"/>
                  <a:pt x="333375" y="49188"/>
                </a:cubicBezTo>
                <a:lnTo>
                  <a:pt x="333375" y="257324"/>
                </a:lnTo>
                <a:cubicBezTo>
                  <a:pt x="333375" y="267221"/>
                  <a:pt x="327199" y="276151"/>
                  <a:pt x="317897" y="279648"/>
                </a:cubicBezTo>
                <a:lnTo>
                  <a:pt x="292075" y="289322"/>
                </a:lnTo>
                <a:cubicBezTo>
                  <a:pt x="257696" y="302196"/>
                  <a:pt x="219447" y="300186"/>
                  <a:pt x="186630" y="283815"/>
                </a:cubicBezTo>
                <a:cubicBezTo>
                  <a:pt x="158428" y="269677"/>
                  <a:pt x="126057" y="266179"/>
                  <a:pt x="95473" y="273844"/>
                </a:cubicBezTo>
                <a:lnTo>
                  <a:pt x="47625" y="285750"/>
                </a:lnTo>
                <a:lnTo>
                  <a:pt x="47625" y="357188"/>
                </a:lnTo>
                <a:cubicBezTo>
                  <a:pt x="47625" y="370359"/>
                  <a:pt x="36984" y="381000"/>
                  <a:pt x="23812" y="381000"/>
                </a:cubicBezTo>
                <a:cubicBezTo>
                  <a:pt x="10641" y="381000"/>
                  <a:pt x="0" y="370359"/>
                  <a:pt x="0" y="357188"/>
                </a:cubicBezTo>
                <a:lnTo>
                  <a:pt x="0" y="23812"/>
                </a:lnTo>
                <a:cubicBezTo>
                  <a:pt x="0" y="10641"/>
                  <a:pt x="10641" y="0"/>
                  <a:pt x="23812" y="0"/>
                </a:cubicBezTo>
                <a:close/>
                <a:moveTo>
                  <a:pt x="47625" y="139229"/>
                </a:moveTo>
                <a:lnTo>
                  <a:pt x="95250" y="128885"/>
                </a:lnTo>
                <a:lnTo>
                  <a:pt x="95250" y="177626"/>
                </a:lnTo>
                <a:lnTo>
                  <a:pt x="47625" y="187970"/>
                </a:lnTo>
                <a:lnTo>
                  <a:pt x="47625" y="236711"/>
                </a:lnTo>
                <a:lnTo>
                  <a:pt x="83939" y="227633"/>
                </a:lnTo>
                <a:cubicBezTo>
                  <a:pt x="87734" y="226665"/>
                  <a:pt x="91455" y="225847"/>
                  <a:pt x="95250" y="225177"/>
                </a:cubicBezTo>
                <a:lnTo>
                  <a:pt x="95250" y="177626"/>
                </a:lnTo>
                <a:lnTo>
                  <a:pt x="124197" y="171376"/>
                </a:lnTo>
                <a:cubicBezTo>
                  <a:pt x="130373" y="170036"/>
                  <a:pt x="136624" y="169515"/>
                  <a:pt x="142875" y="169813"/>
                </a:cubicBezTo>
                <a:lnTo>
                  <a:pt x="142875" y="122188"/>
                </a:lnTo>
                <a:cubicBezTo>
                  <a:pt x="152995" y="122486"/>
                  <a:pt x="163116" y="124123"/>
                  <a:pt x="172938" y="126950"/>
                </a:cubicBezTo>
                <a:lnTo>
                  <a:pt x="190500" y="132085"/>
                </a:lnTo>
                <a:lnTo>
                  <a:pt x="190500" y="181719"/>
                </a:lnTo>
                <a:lnTo>
                  <a:pt x="159469" y="172566"/>
                </a:lnTo>
                <a:cubicBezTo>
                  <a:pt x="154037" y="171004"/>
                  <a:pt x="148456" y="170036"/>
                  <a:pt x="142875" y="169738"/>
                </a:cubicBezTo>
                <a:lnTo>
                  <a:pt x="142875" y="222870"/>
                </a:lnTo>
                <a:cubicBezTo>
                  <a:pt x="159097" y="224284"/>
                  <a:pt x="175096" y="227856"/>
                  <a:pt x="190500" y="233586"/>
                </a:cubicBezTo>
                <a:lnTo>
                  <a:pt x="190500" y="181645"/>
                </a:lnTo>
                <a:lnTo>
                  <a:pt x="207392" y="186630"/>
                </a:lnTo>
                <a:cubicBezTo>
                  <a:pt x="217438" y="189607"/>
                  <a:pt x="227707" y="191393"/>
                  <a:pt x="238125" y="192137"/>
                </a:cubicBezTo>
                <a:lnTo>
                  <a:pt x="238125" y="144363"/>
                </a:lnTo>
                <a:cubicBezTo>
                  <a:pt x="232321" y="143768"/>
                  <a:pt x="226516" y="142652"/>
                  <a:pt x="220861" y="141015"/>
                </a:cubicBezTo>
                <a:lnTo>
                  <a:pt x="190500" y="132085"/>
                </a:lnTo>
                <a:lnTo>
                  <a:pt x="190500" y="85948"/>
                </a:lnTo>
                <a:cubicBezTo>
                  <a:pt x="180826" y="83121"/>
                  <a:pt x="171301" y="79400"/>
                  <a:pt x="162074" y="74786"/>
                </a:cubicBezTo>
                <a:cubicBezTo>
                  <a:pt x="155972" y="71735"/>
                  <a:pt x="149498" y="69577"/>
                  <a:pt x="142875" y="68238"/>
                </a:cubicBezTo>
                <a:lnTo>
                  <a:pt x="142875" y="122113"/>
                </a:lnTo>
                <a:cubicBezTo>
                  <a:pt x="133201" y="121816"/>
                  <a:pt x="123527" y="122709"/>
                  <a:pt x="114077" y="124792"/>
                </a:cubicBezTo>
                <a:lnTo>
                  <a:pt x="95250" y="128885"/>
                </a:lnTo>
                <a:lnTo>
                  <a:pt x="95250" y="72926"/>
                </a:lnTo>
                <a:lnTo>
                  <a:pt x="47625" y="84832"/>
                </a:lnTo>
                <a:lnTo>
                  <a:pt x="47625" y="139229"/>
                </a:lnTo>
                <a:close/>
                <a:moveTo>
                  <a:pt x="238125" y="249808"/>
                </a:moveTo>
                <a:cubicBezTo>
                  <a:pt x="250627" y="250924"/>
                  <a:pt x="263351" y="249287"/>
                  <a:pt x="275332" y="244748"/>
                </a:cubicBezTo>
                <a:lnTo>
                  <a:pt x="285750" y="240878"/>
                </a:lnTo>
                <a:lnTo>
                  <a:pt x="285750" y="187523"/>
                </a:lnTo>
                <a:lnTo>
                  <a:pt x="279871" y="188863"/>
                </a:lnTo>
                <a:cubicBezTo>
                  <a:pt x="266179" y="192063"/>
                  <a:pt x="252115" y="193104"/>
                  <a:pt x="238125" y="192212"/>
                </a:cubicBezTo>
                <a:lnTo>
                  <a:pt x="238125" y="249808"/>
                </a:lnTo>
                <a:close/>
                <a:moveTo>
                  <a:pt x="285750" y="138633"/>
                </a:moveTo>
                <a:lnTo>
                  <a:pt x="285750" y="85948"/>
                </a:lnTo>
                <a:cubicBezTo>
                  <a:pt x="270197" y="90487"/>
                  <a:pt x="254198" y="92720"/>
                  <a:pt x="238125" y="92720"/>
                </a:cubicBezTo>
                <a:lnTo>
                  <a:pt x="238125" y="144363"/>
                </a:lnTo>
                <a:cubicBezTo>
                  <a:pt x="248469" y="145405"/>
                  <a:pt x="258961" y="144735"/>
                  <a:pt x="269156" y="142429"/>
                </a:cubicBezTo>
                <a:lnTo>
                  <a:pt x="285750" y="138559"/>
                </a:ln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6" name="Text 43"/>
          <p:cNvSpPr/>
          <p:nvPr/>
        </p:nvSpPr>
        <p:spPr>
          <a:xfrm>
            <a:off x="1301646" y="6866638"/>
            <a:ext cx="14287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谢谢观看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704746" y="7425215"/>
            <a:ext cx="1484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 Compose三层应用编排 - 云计算技术期末答辩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7930" y="634826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" name="Shape 1"/>
          <p:cNvSpPr/>
          <p:nvPr/>
        </p:nvSpPr>
        <p:spPr>
          <a:xfrm>
            <a:off x="634896" y="76172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22250" y="127000"/>
                </a:moveTo>
                <a:cubicBezTo>
                  <a:pt x="222250" y="74430"/>
                  <a:pt x="179570" y="31750"/>
                  <a:pt x="127000" y="31750"/>
                </a:cubicBezTo>
                <a:cubicBezTo>
                  <a:pt x="74430" y="31750"/>
                  <a:pt x="31750" y="74430"/>
                  <a:pt x="31750" y="127000"/>
                </a:cubicBezTo>
                <a:cubicBezTo>
                  <a:pt x="31750" y="179570"/>
                  <a:pt x="74430" y="222250"/>
                  <a:pt x="127000" y="222250"/>
                </a:cubicBezTo>
                <a:cubicBezTo>
                  <a:pt x="179570" y="222250"/>
                  <a:pt x="222250" y="179570"/>
                  <a:pt x="222250" y="127000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27000" y="166688"/>
                </a:moveTo>
                <a:cubicBezTo>
                  <a:pt x="148904" y="166688"/>
                  <a:pt x="166688" y="148904"/>
                  <a:pt x="166688" y="127000"/>
                </a:cubicBezTo>
                <a:cubicBezTo>
                  <a:pt x="166688" y="105096"/>
                  <a:pt x="148904" y="87313"/>
                  <a:pt x="127000" y="87313"/>
                </a:cubicBezTo>
                <a:cubicBezTo>
                  <a:pt x="105096" y="87313"/>
                  <a:pt x="87313" y="105096"/>
                  <a:pt x="87313" y="127000"/>
                </a:cubicBezTo>
                <a:cubicBezTo>
                  <a:pt x="87313" y="148904"/>
                  <a:pt x="105096" y="166688"/>
                  <a:pt x="127000" y="166688"/>
                </a:cubicBezTo>
                <a:close/>
                <a:moveTo>
                  <a:pt x="127000" y="55563"/>
                </a:moveTo>
                <a:cubicBezTo>
                  <a:pt x="166427" y="55563"/>
                  <a:pt x="198438" y="87573"/>
                  <a:pt x="198438" y="127000"/>
                </a:cubicBezTo>
                <a:cubicBezTo>
                  <a:pt x="198438" y="166427"/>
                  <a:pt x="166427" y="198438"/>
                  <a:pt x="127000" y="198438"/>
                </a:cubicBezTo>
                <a:cubicBezTo>
                  <a:pt x="87573" y="198438"/>
                  <a:pt x="55563" y="166427"/>
                  <a:pt x="55563" y="127000"/>
                </a:cubicBezTo>
                <a:cubicBezTo>
                  <a:pt x="55563" y="87573"/>
                  <a:pt x="87573" y="55563"/>
                  <a:pt x="127000" y="55563"/>
                </a:cubicBezTo>
                <a:close/>
                <a:moveTo>
                  <a:pt x="111125" y="127000"/>
                </a:moveTo>
                <a:cubicBezTo>
                  <a:pt x="111125" y="118238"/>
                  <a:pt x="118238" y="111125"/>
                  <a:pt x="127000" y="111125"/>
                </a:cubicBezTo>
                <a:cubicBezTo>
                  <a:pt x="135762" y="111125"/>
                  <a:pt x="142875" y="118238"/>
                  <a:pt x="142875" y="127000"/>
                </a:cubicBezTo>
                <a:cubicBezTo>
                  <a:pt x="142875" y="135762"/>
                  <a:pt x="135762" y="142875"/>
                  <a:pt x="127000" y="142875"/>
                </a:cubicBezTo>
                <a:cubicBezTo>
                  <a:pt x="118238" y="142875"/>
                  <a:pt x="111125" y="135762"/>
                  <a:pt x="111125" y="1270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168170" y="507931"/>
            <a:ext cx="4343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项目概览与核心目标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68170" y="1015861"/>
            <a:ext cx="420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 &amp; OBJECTIVES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30211" y="1574445"/>
            <a:ext cx="9572681" cy="2082800"/>
          </a:xfrm>
          <a:custGeom>
            <a:avLst/>
            <a:gdLst/>
            <a:ahLst/>
            <a:cxnLst/>
            <a:rect l="l" t="t" r="r" b="b"/>
            <a:pathLst>
              <a:path w="9572681" h="2082800">
                <a:moveTo>
                  <a:pt x="44561" y="0"/>
                </a:moveTo>
                <a:lnTo>
                  <a:pt x="9471082" y="0"/>
                </a:lnTo>
                <a:cubicBezTo>
                  <a:pt x="9527193" y="0"/>
                  <a:pt x="9572681" y="45487"/>
                  <a:pt x="9572681" y="101599"/>
                </a:cubicBezTo>
                <a:lnTo>
                  <a:pt x="9572681" y="1981201"/>
                </a:lnTo>
                <a:cubicBezTo>
                  <a:pt x="9572681" y="2037313"/>
                  <a:pt x="9527193" y="2082800"/>
                  <a:pt x="9471082" y="2082800"/>
                </a:cubicBezTo>
                <a:lnTo>
                  <a:pt x="44561" y="2082800"/>
                </a:lnTo>
                <a:cubicBezTo>
                  <a:pt x="19951" y="2082800"/>
                  <a:pt x="0" y="2062849"/>
                  <a:pt x="0" y="2038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7" name="Shape 5"/>
          <p:cNvSpPr/>
          <p:nvPr/>
        </p:nvSpPr>
        <p:spPr>
          <a:xfrm>
            <a:off x="530211" y="1574445"/>
            <a:ext cx="44561" cy="2082800"/>
          </a:xfrm>
          <a:custGeom>
            <a:avLst/>
            <a:gdLst/>
            <a:ahLst/>
            <a:cxnLst/>
            <a:rect l="l" t="t" r="r" b="b"/>
            <a:pathLst>
              <a:path w="44561" h="2082800">
                <a:moveTo>
                  <a:pt x="44561" y="0"/>
                </a:moveTo>
                <a:lnTo>
                  <a:pt x="44561" y="0"/>
                </a:lnTo>
                <a:lnTo>
                  <a:pt x="44561" y="2082800"/>
                </a:lnTo>
                <a:lnTo>
                  <a:pt x="44561" y="2082800"/>
                </a:lnTo>
                <a:cubicBezTo>
                  <a:pt x="19951" y="2082800"/>
                  <a:pt x="0" y="2062849"/>
                  <a:pt x="0" y="2038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8" name="Shape 6"/>
          <p:cNvSpPr/>
          <p:nvPr/>
        </p:nvSpPr>
        <p:spPr>
          <a:xfrm>
            <a:off x="831857" y="189177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9" name="Text 7"/>
          <p:cNvSpPr/>
          <p:nvPr/>
        </p:nvSpPr>
        <p:spPr>
          <a:xfrm>
            <a:off x="1193584" y="1828410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背景与问题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06457" y="2336167"/>
            <a:ext cx="91440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环境依赖严重</a:t>
            </a: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：单体应用部署依赖本机环境，可复现性差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06457" y="2726427"/>
            <a:ext cx="91440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多进程协作复杂</a:t>
            </a: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：三层Web应用涉及网络互通与启动顺序问题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06457" y="3116688"/>
            <a:ext cx="91440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数据易丢失</a:t>
            </a:r>
            <a:r>
              <a:rPr lang="en-US" sz="1400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：容器删除导致数据消失，需持久化方案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30211" y="3862568"/>
            <a:ext cx="9572681" cy="3911600"/>
          </a:xfrm>
          <a:custGeom>
            <a:avLst/>
            <a:gdLst/>
            <a:ahLst/>
            <a:cxnLst/>
            <a:rect l="l" t="t" r="r" b="b"/>
            <a:pathLst>
              <a:path w="9572681" h="3911600">
                <a:moveTo>
                  <a:pt x="44561" y="0"/>
                </a:moveTo>
                <a:lnTo>
                  <a:pt x="9471096" y="0"/>
                </a:lnTo>
                <a:cubicBezTo>
                  <a:pt x="9527200" y="0"/>
                  <a:pt x="9572681" y="45481"/>
                  <a:pt x="9572681" y="101584"/>
                </a:cubicBezTo>
                <a:lnTo>
                  <a:pt x="9572681" y="3810016"/>
                </a:lnTo>
                <a:cubicBezTo>
                  <a:pt x="9572681" y="3866119"/>
                  <a:pt x="9527200" y="3911600"/>
                  <a:pt x="9471096" y="3911600"/>
                </a:cubicBezTo>
                <a:lnTo>
                  <a:pt x="44561" y="3911600"/>
                </a:lnTo>
                <a:cubicBezTo>
                  <a:pt x="19951" y="3911600"/>
                  <a:pt x="0" y="3891649"/>
                  <a:pt x="0" y="38670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14" name="Shape 12"/>
          <p:cNvSpPr/>
          <p:nvPr/>
        </p:nvSpPr>
        <p:spPr>
          <a:xfrm>
            <a:off x="530211" y="3862568"/>
            <a:ext cx="44561" cy="3911600"/>
          </a:xfrm>
          <a:custGeom>
            <a:avLst/>
            <a:gdLst/>
            <a:ahLst/>
            <a:cxnLst/>
            <a:rect l="l" t="t" r="r" b="b"/>
            <a:pathLst>
              <a:path w="44561" h="3911600">
                <a:moveTo>
                  <a:pt x="44561" y="0"/>
                </a:moveTo>
                <a:lnTo>
                  <a:pt x="44561" y="0"/>
                </a:lnTo>
                <a:lnTo>
                  <a:pt x="44561" y="3911600"/>
                </a:lnTo>
                <a:lnTo>
                  <a:pt x="44561" y="3911600"/>
                </a:lnTo>
                <a:cubicBezTo>
                  <a:pt x="19951" y="3911600"/>
                  <a:pt x="0" y="3891649"/>
                  <a:pt x="0" y="38670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5" name="Shape 13"/>
          <p:cNvSpPr/>
          <p:nvPr/>
        </p:nvSpPr>
        <p:spPr>
          <a:xfrm>
            <a:off x="831857" y="41798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6" name="Text 14"/>
          <p:cNvSpPr/>
          <p:nvPr/>
        </p:nvSpPr>
        <p:spPr>
          <a:xfrm>
            <a:off x="1193584" y="4116534"/>
            <a:ext cx="205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功能目标(必须项)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6457" y="4624291"/>
            <a:ext cx="9055100" cy="863600"/>
          </a:xfrm>
          <a:custGeom>
            <a:avLst/>
            <a:gdLst/>
            <a:ahLst/>
            <a:cxnLst/>
            <a:rect l="l" t="t" r="r" b="b"/>
            <a:pathLst>
              <a:path w="9055100" h="863600">
                <a:moveTo>
                  <a:pt x="50797" y="0"/>
                </a:moveTo>
                <a:lnTo>
                  <a:pt x="9004303" y="0"/>
                </a:lnTo>
                <a:cubicBezTo>
                  <a:pt x="9032357" y="0"/>
                  <a:pt x="9055100" y="22743"/>
                  <a:pt x="9055100" y="50797"/>
                </a:cubicBezTo>
                <a:lnTo>
                  <a:pt x="9055100" y="812803"/>
                </a:lnTo>
                <a:cubicBezTo>
                  <a:pt x="9055100" y="840857"/>
                  <a:pt x="9032357" y="863600"/>
                  <a:pt x="9004303" y="863600"/>
                </a:cubicBezTo>
                <a:lnTo>
                  <a:pt x="50797" y="863600"/>
                </a:lnTo>
                <a:cubicBezTo>
                  <a:pt x="22743" y="863600"/>
                  <a:pt x="0" y="840857"/>
                  <a:pt x="0" y="8128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958766" y="4776599"/>
            <a:ext cx="355600" cy="355600"/>
          </a:xfrm>
          <a:custGeom>
            <a:avLst/>
            <a:gdLst/>
            <a:ahLst/>
            <a:cxnLst/>
            <a:rect l="l" t="t" r="r" b="b"/>
            <a:pathLst>
              <a:path w="355600" h="355600">
                <a:moveTo>
                  <a:pt x="177800" y="0"/>
                </a:moveTo>
                <a:lnTo>
                  <a:pt x="177800" y="0"/>
                </a:lnTo>
                <a:cubicBezTo>
                  <a:pt x="275930" y="0"/>
                  <a:pt x="355600" y="79670"/>
                  <a:pt x="355600" y="177800"/>
                </a:cubicBezTo>
                <a:lnTo>
                  <a:pt x="355600" y="177800"/>
                </a:lnTo>
                <a:cubicBezTo>
                  <a:pt x="355600" y="275930"/>
                  <a:pt x="275930" y="355600"/>
                  <a:pt x="1778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9" name="Text 17"/>
          <p:cNvSpPr/>
          <p:nvPr/>
        </p:nvSpPr>
        <p:spPr>
          <a:xfrm>
            <a:off x="914316" y="4776599"/>
            <a:ext cx="44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466523" y="4776599"/>
            <a:ext cx="241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Compose ≥3服务编排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466523" y="5081219"/>
            <a:ext cx="2400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前端、后端、数据库三层架构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06457" y="5639629"/>
            <a:ext cx="9055100" cy="863600"/>
          </a:xfrm>
          <a:custGeom>
            <a:avLst/>
            <a:gdLst/>
            <a:ahLst/>
            <a:cxnLst/>
            <a:rect l="l" t="t" r="r" b="b"/>
            <a:pathLst>
              <a:path w="9055100" h="863600">
                <a:moveTo>
                  <a:pt x="50797" y="0"/>
                </a:moveTo>
                <a:lnTo>
                  <a:pt x="9004303" y="0"/>
                </a:lnTo>
                <a:cubicBezTo>
                  <a:pt x="9032357" y="0"/>
                  <a:pt x="9055100" y="22743"/>
                  <a:pt x="9055100" y="50797"/>
                </a:cubicBezTo>
                <a:lnTo>
                  <a:pt x="9055100" y="812803"/>
                </a:lnTo>
                <a:cubicBezTo>
                  <a:pt x="9055100" y="840857"/>
                  <a:pt x="9032357" y="863600"/>
                  <a:pt x="9004303" y="863600"/>
                </a:cubicBezTo>
                <a:lnTo>
                  <a:pt x="50797" y="863600"/>
                </a:lnTo>
                <a:cubicBezTo>
                  <a:pt x="22743" y="863600"/>
                  <a:pt x="0" y="840857"/>
                  <a:pt x="0" y="8128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958766" y="5791939"/>
            <a:ext cx="355600" cy="355600"/>
          </a:xfrm>
          <a:custGeom>
            <a:avLst/>
            <a:gdLst/>
            <a:ahLst/>
            <a:cxnLst/>
            <a:rect l="l" t="t" r="r" b="b"/>
            <a:pathLst>
              <a:path w="355600" h="355600">
                <a:moveTo>
                  <a:pt x="177800" y="0"/>
                </a:moveTo>
                <a:lnTo>
                  <a:pt x="177800" y="0"/>
                </a:lnTo>
                <a:cubicBezTo>
                  <a:pt x="275930" y="0"/>
                  <a:pt x="355600" y="79670"/>
                  <a:pt x="355600" y="177800"/>
                </a:cubicBezTo>
                <a:lnTo>
                  <a:pt x="355600" y="177800"/>
                </a:lnTo>
                <a:cubicBezTo>
                  <a:pt x="355600" y="275930"/>
                  <a:pt x="275930" y="355600"/>
                  <a:pt x="1778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24" name="Text 22"/>
          <p:cNvSpPr/>
          <p:nvPr/>
        </p:nvSpPr>
        <p:spPr>
          <a:xfrm>
            <a:off x="914316" y="5791939"/>
            <a:ext cx="44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466523" y="5791939"/>
            <a:ext cx="2565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 Volume持久化验证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466523" y="6096557"/>
            <a:ext cx="2552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重启容器后数据仍存在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06457" y="6654967"/>
            <a:ext cx="9055100" cy="863600"/>
          </a:xfrm>
          <a:custGeom>
            <a:avLst/>
            <a:gdLst/>
            <a:ahLst/>
            <a:cxnLst/>
            <a:rect l="l" t="t" r="r" b="b"/>
            <a:pathLst>
              <a:path w="9055100" h="863600">
                <a:moveTo>
                  <a:pt x="50797" y="0"/>
                </a:moveTo>
                <a:lnTo>
                  <a:pt x="9004303" y="0"/>
                </a:lnTo>
                <a:cubicBezTo>
                  <a:pt x="9032357" y="0"/>
                  <a:pt x="9055100" y="22743"/>
                  <a:pt x="9055100" y="50797"/>
                </a:cubicBezTo>
                <a:lnTo>
                  <a:pt x="9055100" y="812803"/>
                </a:lnTo>
                <a:cubicBezTo>
                  <a:pt x="9055100" y="840857"/>
                  <a:pt x="9032357" y="863600"/>
                  <a:pt x="9004303" y="863600"/>
                </a:cubicBezTo>
                <a:lnTo>
                  <a:pt x="50797" y="863600"/>
                </a:lnTo>
                <a:cubicBezTo>
                  <a:pt x="22743" y="863600"/>
                  <a:pt x="0" y="840857"/>
                  <a:pt x="0" y="8128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958766" y="6807277"/>
            <a:ext cx="355600" cy="355600"/>
          </a:xfrm>
          <a:custGeom>
            <a:avLst/>
            <a:gdLst/>
            <a:ahLst/>
            <a:cxnLst/>
            <a:rect l="l" t="t" r="r" b="b"/>
            <a:pathLst>
              <a:path w="355600" h="355600">
                <a:moveTo>
                  <a:pt x="177800" y="0"/>
                </a:moveTo>
                <a:lnTo>
                  <a:pt x="177800" y="0"/>
                </a:lnTo>
                <a:cubicBezTo>
                  <a:pt x="275930" y="0"/>
                  <a:pt x="355600" y="79670"/>
                  <a:pt x="355600" y="177800"/>
                </a:cubicBezTo>
                <a:lnTo>
                  <a:pt x="355600" y="177800"/>
                </a:lnTo>
                <a:cubicBezTo>
                  <a:pt x="355600" y="275930"/>
                  <a:pt x="275930" y="355600"/>
                  <a:pt x="1778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29" name="Text 27"/>
          <p:cNvSpPr/>
          <p:nvPr/>
        </p:nvSpPr>
        <p:spPr>
          <a:xfrm>
            <a:off x="914316" y="6807277"/>
            <a:ext cx="44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466523" y="6807277"/>
            <a:ext cx="337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启动顺序控制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466523" y="7111895"/>
            <a:ext cx="336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Healthcheck + depends_on避免连接失败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0436246" y="1574445"/>
            <a:ext cx="5305481" cy="2667000"/>
          </a:xfrm>
          <a:custGeom>
            <a:avLst/>
            <a:gdLst/>
            <a:ahLst/>
            <a:cxnLst/>
            <a:rect l="l" t="t" r="r" b="b"/>
            <a:pathLst>
              <a:path w="5305481" h="2667000">
                <a:moveTo>
                  <a:pt x="44561" y="0"/>
                </a:moveTo>
                <a:lnTo>
                  <a:pt x="5203868" y="0"/>
                </a:lnTo>
                <a:cubicBezTo>
                  <a:pt x="5259987" y="0"/>
                  <a:pt x="5305481" y="45494"/>
                  <a:pt x="5305481" y="101613"/>
                </a:cubicBezTo>
                <a:lnTo>
                  <a:pt x="5305481" y="2565387"/>
                </a:lnTo>
                <a:cubicBezTo>
                  <a:pt x="5305481" y="2621506"/>
                  <a:pt x="5259987" y="2667000"/>
                  <a:pt x="5203868" y="2667000"/>
                </a:cubicBezTo>
                <a:lnTo>
                  <a:pt x="44561" y="2667000"/>
                </a:lnTo>
                <a:cubicBezTo>
                  <a:pt x="19951" y="2667000"/>
                  <a:pt x="0" y="2647049"/>
                  <a:pt x="0" y="26224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33" name="Shape 31"/>
          <p:cNvSpPr/>
          <p:nvPr/>
        </p:nvSpPr>
        <p:spPr>
          <a:xfrm>
            <a:off x="10436246" y="1574445"/>
            <a:ext cx="44561" cy="2667000"/>
          </a:xfrm>
          <a:custGeom>
            <a:avLst/>
            <a:gdLst/>
            <a:ahLst/>
            <a:cxnLst/>
            <a:rect l="l" t="t" r="r" b="b"/>
            <a:pathLst>
              <a:path w="44561" h="2667000">
                <a:moveTo>
                  <a:pt x="44561" y="0"/>
                </a:moveTo>
                <a:lnTo>
                  <a:pt x="44561" y="0"/>
                </a:lnTo>
                <a:lnTo>
                  <a:pt x="44561" y="2667000"/>
                </a:lnTo>
                <a:lnTo>
                  <a:pt x="44561" y="2667000"/>
                </a:lnTo>
                <a:cubicBezTo>
                  <a:pt x="19951" y="2667000"/>
                  <a:pt x="0" y="2647049"/>
                  <a:pt x="0" y="26224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4" name="Text 32"/>
          <p:cNvSpPr/>
          <p:nvPr/>
        </p:nvSpPr>
        <p:spPr>
          <a:xfrm>
            <a:off x="10661664" y="1777582"/>
            <a:ext cx="4991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小组信息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661664" y="2646509"/>
            <a:ext cx="4876800" cy="11140"/>
          </a:xfrm>
          <a:custGeom>
            <a:avLst/>
            <a:gdLst/>
            <a:ahLst/>
            <a:cxnLst/>
            <a:rect l="l" t="t" r="r" b="b"/>
            <a:pathLst>
              <a:path w="4876800" h="11140">
                <a:moveTo>
                  <a:pt x="0" y="0"/>
                </a:moveTo>
                <a:lnTo>
                  <a:pt x="4876800" y="0"/>
                </a:lnTo>
                <a:lnTo>
                  <a:pt x="4876800" y="11140"/>
                </a:lnTo>
                <a:lnTo>
                  <a:pt x="0" y="11140"/>
                </a:lnTo>
                <a:lnTo>
                  <a:pt x="0" y="0"/>
                </a:lnTo>
                <a:close/>
              </a:path>
            </a:pathLst>
          </a:custGeom>
          <a:solidFill>
            <a:srgbClr val="E2E8F0">
              <a:alpha val="1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10661664" y="2335992"/>
            <a:ext cx="80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课程名称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4655654" y="2335992"/>
            <a:ext cx="97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云计算技术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0661664" y="3114230"/>
            <a:ext cx="4876800" cy="11140"/>
          </a:xfrm>
          <a:custGeom>
            <a:avLst/>
            <a:gdLst/>
            <a:ahLst/>
            <a:cxnLst/>
            <a:rect l="l" t="t" r="r" b="b"/>
            <a:pathLst>
              <a:path w="4876800" h="11140">
                <a:moveTo>
                  <a:pt x="0" y="0"/>
                </a:moveTo>
                <a:lnTo>
                  <a:pt x="4876800" y="0"/>
                </a:lnTo>
                <a:lnTo>
                  <a:pt x="4876800" y="11140"/>
                </a:lnTo>
                <a:lnTo>
                  <a:pt x="0" y="11140"/>
                </a:lnTo>
                <a:lnTo>
                  <a:pt x="0" y="0"/>
                </a:lnTo>
                <a:close/>
              </a:path>
            </a:pathLst>
          </a:custGeom>
          <a:solidFill>
            <a:srgbClr val="E2E8F0">
              <a:alpha val="1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10661664" y="2803713"/>
            <a:ext cx="863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学期/班级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4559220" y="2803713"/>
            <a:ext cx="1079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23大数据1班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0661664" y="3581951"/>
            <a:ext cx="4876800" cy="11140"/>
          </a:xfrm>
          <a:custGeom>
            <a:avLst/>
            <a:gdLst/>
            <a:ahLst/>
            <a:cxnLst/>
            <a:rect l="l" t="t" r="r" b="b"/>
            <a:pathLst>
              <a:path w="4876800" h="11140">
                <a:moveTo>
                  <a:pt x="0" y="0"/>
                </a:moveTo>
                <a:lnTo>
                  <a:pt x="4876800" y="0"/>
                </a:lnTo>
                <a:lnTo>
                  <a:pt x="4876800" y="11140"/>
                </a:lnTo>
                <a:lnTo>
                  <a:pt x="0" y="11140"/>
                </a:lnTo>
                <a:lnTo>
                  <a:pt x="0" y="0"/>
                </a:lnTo>
                <a:close/>
              </a:path>
            </a:pathLst>
          </a:custGeom>
          <a:solidFill>
            <a:srgbClr val="E2E8F0">
              <a:alpha val="1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10661664" y="3271434"/>
            <a:ext cx="80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小组编号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5082991" y="3271434"/>
            <a:ext cx="54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第5组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0661664" y="3739154"/>
            <a:ext cx="444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选题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5097089" y="3739154"/>
            <a:ext cx="533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选题7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0436246" y="4449875"/>
            <a:ext cx="5305481" cy="2590800"/>
          </a:xfrm>
          <a:custGeom>
            <a:avLst/>
            <a:gdLst/>
            <a:ahLst/>
            <a:cxnLst/>
            <a:rect l="l" t="t" r="r" b="b"/>
            <a:pathLst>
              <a:path w="5305481" h="2590800">
                <a:moveTo>
                  <a:pt x="44561" y="0"/>
                </a:moveTo>
                <a:lnTo>
                  <a:pt x="5203870" y="0"/>
                </a:lnTo>
                <a:cubicBezTo>
                  <a:pt x="5259988" y="0"/>
                  <a:pt x="5305481" y="45493"/>
                  <a:pt x="5305481" y="101611"/>
                </a:cubicBezTo>
                <a:lnTo>
                  <a:pt x="5305481" y="2489189"/>
                </a:lnTo>
                <a:cubicBezTo>
                  <a:pt x="5305481" y="2545307"/>
                  <a:pt x="5259988" y="2590800"/>
                  <a:pt x="5203870" y="2590800"/>
                </a:cubicBezTo>
                <a:lnTo>
                  <a:pt x="44561" y="2590800"/>
                </a:lnTo>
                <a:cubicBezTo>
                  <a:pt x="19951" y="2590800"/>
                  <a:pt x="0" y="2570849"/>
                  <a:pt x="0" y="2546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47" name="Shape 45"/>
          <p:cNvSpPr/>
          <p:nvPr/>
        </p:nvSpPr>
        <p:spPr>
          <a:xfrm>
            <a:off x="10436246" y="4449875"/>
            <a:ext cx="44561" cy="2590800"/>
          </a:xfrm>
          <a:custGeom>
            <a:avLst/>
            <a:gdLst/>
            <a:ahLst/>
            <a:cxnLst/>
            <a:rect l="l" t="t" r="r" b="b"/>
            <a:pathLst>
              <a:path w="44561" h="2590800">
                <a:moveTo>
                  <a:pt x="44561" y="0"/>
                </a:moveTo>
                <a:lnTo>
                  <a:pt x="44561" y="0"/>
                </a:lnTo>
                <a:lnTo>
                  <a:pt x="44561" y="2590800"/>
                </a:lnTo>
                <a:lnTo>
                  <a:pt x="44561" y="2590800"/>
                </a:lnTo>
                <a:cubicBezTo>
                  <a:pt x="19951" y="2590800"/>
                  <a:pt x="0" y="2570849"/>
                  <a:pt x="0" y="25462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8" name="Text 46"/>
          <p:cNvSpPr/>
          <p:nvPr/>
        </p:nvSpPr>
        <p:spPr>
          <a:xfrm>
            <a:off x="10661664" y="4653011"/>
            <a:ext cx="4991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成员组成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0690239" y="52114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0" name="Text 48"/>
          <p:cNvSpPr/>
          <p:nvPr/>
        </p:nvSpPr>
        <p:spPr>
          <a:xfrm>
            <a:off x="10953576" y="5160768"/>
            <a:ext cx="62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何怡康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588576" y="5160768"/>
            <a:ext cx="927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整体配置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0690239" y="556669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3" name="Text 51"/>
          <p:cNvSpPr/>
          <p:nvPr/>
        </p:nvSpPr>
        <p:spPr>
          <a:xfrm>
            <a:off x="10953576" y="5516041"/>
            <a:ext cx="444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谢烨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1410679" y="5516041"/>
            <a:ext cx="1104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数据库编排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0690239" y="5921966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6" name="Text 54"/>
          <p:cNvSpPr/>
          <p:nvPr/>
        </p:nvSpPr>
        <p:spPr>
          <a:xfrm>
            <a:off x="10953576" y="5871314"/>
            <a:ext cx="444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林京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410679" y="5871314"/>
            <a:ext cx="1104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验证与脚本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0690239" y="627723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9" name="Text 57"/>
          <p:cNvSpPr/>
          <p:nvPr/>
        </p:nvSpPr>
        <p:spPr>
          <a:xfrm>
            <a:off x="10953576" y="6226587"/>
            <a:ext cx="62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吴绍涵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1588576" y="6226587"/>
            <a:ext cx="121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前端与Nginx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0690239" y="663251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62" name="Text 60"/>
          <p:cNvSpPr/>
          <p:nvPr/>
        </p:nvSpPr>
        <p:spPr>
          <a:xfrm>
            <a:off x="10953576" y="6581859"/>
            <a:ext cx="62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叶俊廷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588576" y="6581859"/>
            <a:ext cx="927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后端编排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0419535" y="7247495"/>
            <a:ext cx="5319740" cy="912840"/>
          </a:xfrm>
          <a:custGeom>
            <a:avLst/>
            <a:gdLst/>
            <a:ahLst/>
            <a:cxnLst/>
            <a:rect l="l" t="t" r="r" b="b"/>
            <a:pathLst>
              <a:path w="5319740" h="912840">
                <a:moveTo>
                  <a:pt x="101599" y="0"/>
                </a:moveTo>
                <a:lnTo>
                  <a:pt x="5218141" y="0"/>
                </a:lnTo>
                <a:cubicBezTo>
                  <a:pt x="5274253" y="0"/>
                  <a:pt x="5319740" y="45487"/>
                  <a:pt x="5319740" y="101599"/>
                </a:cubicBezTo>
                <a:lnTo>
                  <a:pt x="5319740" y="811241"/>
                </a:lnTo>
                <a:cubicBezTo>
                  <a:pt x="5319740" y="867353"/>
                  <a:pt x="5274253" y="912840"/>
                  <a:pt x="5218141" y="912840"/>
                </a:cubicBezTo>
                <a:lnTo>
                  <a:pt x="101599" y="912840"/>
                </a:lnTo>
                <a:cubicBezTo>
                  <a:pt x="45487" y="912840"/>
                  <a:pt x="0" y="867353"/>
                  <a:pt x="0" y="811241"/>
                </a:cubicBezTo>
                <a:lnTo>
                  <a:pt x="0" y="101599"/>
                </a:lnTo>
                <a:cubicBezTo>
                  <a:pt x="0" y="45487"/>
                  <a:pt x="45487" y="0"/>
                  <a:pt x="101599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65" name="Shape 63"/>
          <p:cNvSpPr/>
          <p:nvPr/>
        </p:nvSpPr>
        <p:spPr>
          <a:xfrm>
            <a:off x="10618690" y="7438795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101714" y="133350"/>
                </a:moveTo>
                <a:cubicBezTo>
                  <a:pt x="104249" y="125606"/>
                  <a:pt x="109319" y="118591"/>
                  <a:pt x="115049" y="112549"/>
                </a:cubicBezTo>
                <a:cubicBezTo>
                  <a:pt x="126405" y="100603"/>
                  <a:pt x="133350" y="84455"/>
                  <a:pt x="133350" y="66675"/>
                </a:cubicBezTo>
                <a:cubicBezTo>
                  <a:pt x="133350" y="29865"/>
                  <a:pt x="103485" y="0"/>
                  <a:pt x="66675" y="0"/>
                </a:cubicBezTo>
                <a:cubicBezTo>
                  <a:pt x="29865" y="0"/>
                  <a:pt x="0" y="29865"/>
                  <a:pt x="0" y="66675"/>
                </a:cubicBezTo>
                <a:cubicBezTo>
                  <a:pt x="0" y="84455"/>
                  <a:pt x="6945" y="100603"/>
                  <a:pt x="18301" y="112549"/>
                </a:cubicBezTo>
                <a:cubicBezTo>
                  <a:pt x="24031" y="118591"/>
                  <a:pt x="29136" y="125606"/>
                  <a:pt x="31636" y="133350"/>
                </a:cubicBezTo>
                <a:lnTo>
                  <a:pt x="101679" y="133350"/>
                </a:lnTo>
                <a:close/>
                <a:moveTo>
                  <a:pt x="100013" y="150019"/>
                </a:moveTo>
                <a:lnTo>
                  <a:pt x="33337" y="150019"/>
                </a:lnTo>
                <a:lnTo>
                  <a:pt x="33337" y="155575"/>
                </a:lnTo>
                <a:cubicBezTo>
                  <a:pt x="33337" y="170924"/>
                  <a:pt x="45770" y="183356"/>
                  <a:pt x="61119" y="183356"/>
                </a:cubicBezTo>
                <a:lnTo>
                  <a:pt x="72231" y="183356"/>
                </a:lnTo>
                <a:cubicBezTo>
                  <a:pt x="87580" y="183356"/>
                  <a:pt x="100013" y="170924"/>
                  <a:pt x="100013" y="155575"/>
                </a:cubicBezTo>
                <a:lnTo>
                  <a:pt x="100013" y="150019"/>
                </a:lnTo>
                <a:close/>
                <a:moveTo>
                  <a:pt x="63897" y="38894"/>
                </a:moveTo>
                <a:cubicBezTo>
                  <a:pt x="50076" y="38894"/>
                  <a:pt x="38894" y="50076"/>
                  <a:pt x="38894" y="63897"/>
                </a:cubicBezTo>
                <a:cubicBezTo>
                  <a:pt x="38894" y="68516"/>
                  <a:pt x="35178" y="72231"/>
                  <a:pt x="30559" y="72231"/>
                </a:cubicBezTo>
                <a:cubicBezTo>
                  <a:pt x="25941" y="72231"/>
                  <a:pt x="22225" y="68516"/>
                  <a:pt x="22225" y="63897"/>
                </a:cubicBezTo>
                <a:cubicBezTo>
                  <a:pt x="22225" y="40873"/>
                  <a:pt x="40873" y="22225"/>
                  <a:pt x="63897" y="22225"/>
                </a:cubicBezTo>
                <a:cubicBezTo>
                  <a:pt x="68516" y="22225"/>
                  <a:pt x="72231" y="25941"/>
                  <a:pt x="72231" y="30559"/>
                </a:cubicBezTo>
                <a:cubicBezTo>
                  <a:pt x="72231" y="35178"/>
                  <a:pt x="68516" y="38894"/>
                  <a:pt x="63897" y="38894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66" name="Text 64"/>
          <p:cNvSpPr/>
          <p:nvPr/>
        </p:nvSpPr>
        <p:spPr>
          <a:xfrm>
            <a:off x="10844115" y="7405375"/>
            <a:ext cx="482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演示建议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0577415" y="7709820"/>
            <a:ext cx="50927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配合手势示意三层架构，强调这是一个完整的全栈应用部署方案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96298" y="620288"/>
            <a:ext cx="496366" cy="496366"/>
          </a:xfrm>
          <a:custGeom>
            <a:avLst/>
            <a:gdLst/>
            <a:ahLst/>
            <a:cxnLst/>
            <a:rect l="l" t="t" r="r" b="b"/>
            <a:pathLst>
              <a:path w="496366" h="496366">
                <a:moveTo>
                  <a:pt x="99273" y="0"/>
                </a:moveTo>
                <a:lnTo>
                  <a:pt x="397093" y="0"/>
                </a:lnTo>
                <a:cubicBezTo>
                  <a:pt x="451884" y="0"/>
                  <a:pt x="496366" y="44483"/>
                  <a:pt x="496366" y="99273"/>
                </a:cubicBezTo>
                <a:lnTo>
                  <a:pt x="496366" y="397093"/>
                </a:lnTo>
                <a:cubicBezTo>
                  <a:pt x="496366" y="451920"/>
                  <a:pt x="451920" y="496366"/>
                  <a:pt x="397093" y="496366"/>
                </a:cubicBezTo>
                <a:lnTo>
                  <a:pt x="99273" y="496366"/>
                </a:lnTo>
                <a:cubicBezTo>
                  <a:pt x="44483" y="496366"/>
                  <a:pt x="0" y="451884"/>
                  <a:pt x="0" y="397093"/>
                </a:cubicBezTo>
                <a:lnTo>
                  <a:pt x="0" y="99273"/>
                </a:lnTo>
                <a:cubicBezTo>
                  <a:pt x="0" y="44483"/>
                  <a:pt x="44483" y="0"/>
                  <a:pt x="99273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" name="Shape 1"/>
          <p:cNvSpPr/>
          <p:nvPr/>
        </p:nvSpPr>
        <p:spPr>
          <a:xfrm>
            <a:off x="620356" y="744278"/>
            <a:ext cx="248183" cy="248183"/>
          </a:xfrm>
          <a:custGeom>
            <a:avLst/>
            <a:gdLst/>
            <a:ahLst/>
            <a:cxnLst/>
            <a:rect l="l" t="t" r="r" b="b"/>
            <a:pathLst>
              <a:path w="248183" h="248183">
                <a:moveTo>
                  <a:pt x="58168" y="27145"/>
                </a:moveTo>
                <a:cubicBezTo>
                  <a:pt x="58168" y="12167"/>
                  <a:pt x="70335" y="0"/>
                  <a:pt x="85313" y="0"/>
                </a:cubicBezTo>
                <a:lnTo>
                  <a:pt x="96947" y="0"/>
                </a:lnTo>
                <a:cubicBezTo>
                  <a:pt x="105526" y="0"/>
                  <a:pt x="112458" y="6932"/>
                  <a:pt x="112458" y="15511"/>
                </a:cubicBezTo>
                <a:lnTo>
                  <a:pt x="112458" y="232672"/>
                </a:lnTo>
                <a:cubicBezTo>
                  <a:pt x="112458" y="241252"/>
                  <a:pt x="105526" y="248183"/>
                  <a:pt x="96947" y="248183"/>
                </a:cubicBezTo>
                <a:lnTo>
                  <a:pt x="81435" y="248183"/>
                </a:lnTo>
                <a:cubicBezTo>
                  <a:pt x="66990" y="248183"/>
                  <a:pt x="54823" y="238295"/>
                  <a:pt x="51382" y="224916"/>
                </a:cubicBezTo>
                <a:cubicBezTo>
                  <a:pt x="51042" y="224916"/>
                  <a:pt x="50752" y="224916"/>
                  <a:pt x="50412" y="224916"/>
                </a:cubicBezTo>
                <a:cubicBezTo>
                  <a:pt x="28987" y="224916"/>
                  <a:pt x="11634" y="207563"/>
                  <a:pt x="11634" y="186137"/>
                </a:cubicBezTo>
                <a:cubicBezTo>
                  <a:pt x="11634" y="177412"/>
                  <a:pt x="14542" y="169366"/>
                  <a:pt x="19389" y="162870"/>
                </a:cubicBezTo>
                <a:cubicBezTo>
                  <a:pt x="9985" y="155793"/>
                  <a:pt x="3878" y="144547"/>
                  <a:pt x="3878" y="131847"/>
                </a:cubicBezTo>
                <a:cubicBezTo>
                  <a:pt x="3878" y="116869"/>
                  <a:pt x="12409" y="103830"/>
                  <a:pt x="24818" y="97383"/>
                </a:cubicBezTo>
                <a:cubicBezTo>
                  <a:pt x="21377" y="91566"/>
                  <a:pt x="19389" y="84780"/>
                  <a:pt x="19389" y="77557"/>
                </a:cubicBezTo>
                <a:cubicBezTo>
                  <a:pt x="19389" y="56132"/>
                  <a:pt x="36743" y="38779"/>
                  <a:pt x="58168" y="38779"/>
                </a:cubicBezTo>
                <a:lnTo>
                  <a:pt x="58168" y="27145"/>
                </a:lnTo>
                <a:close/>
                <a:moveTo>
                  <a:pt x="190015" y="27145"/>
                </a:moveTo>
                <a:lnTo>
                  <a:pt x="190015" y="38779"/>
                </a:lnTo>
                <a:cubicBezTo>
                  <a:pt x="211440" y="38779"/>
                  <a:pt x="228794" y="56132"/>
                  <a:pt x="228794" y="77557"/>
                </a:cubicBezTo>
                <a:cubicBezTo>
                  <a:pt x="228794" y="84828"/>
                  <a:pt x="226806" y="91615"/>
                  <a:pt x="223365" y="97383"/>
                </a:cubicBezTo>
                <a:cubicBezTo>
                  <a:pt x="235823" y="103830"/>
                  <a:pt x="244305" y="116821"/>
                  <a:pt x="244305" y="131847"/>
                </a:cubicBezTo>
                <a:cubicBezTo>
                  <a:pt x="244305" y="144547"/>
                  <a:pt x="238198" y="155793"/>
                  <a:pt x="228794" y="162870"/>
                </a:cubicBezTo>
                <a:cubicBezTo>
                  <a:pt x="233641" y="169366"/>
                  <a:pt x="236550" y="177412"/>
                  <a:pt x="236550" y="186137"/>
                </a:cubicBezTo>
                <a:cubicBezTo>
                  <a:pt x="236550" y="207563"/>
                  <a:pt x="219196" y="224916"/>
                  <a:pt x="197771" y="224916"/>
                </a:cubicBezTo>
                <a:cubicBezTo>
                  <a:pt x="197432" y="224916"/>
                  <a:pt x="197141" y="224916"/>
                  <a:pt x="196802" y="224916"/>
                </a:cubicBezTo>
                <a:cubicBezTo>
                  <a:pt x="193360" y="238295"/>
                  <a:pt x="181193" y="248183"/>
                  <a:pt x="166748" y="248183"/>
                </a:cubicBezTo>
                <a:lnTo>
                  <a:pt x="151237" y="248183"/>
                </a:lnTo>
                <a:cubicBezTo>
                  <a:pt x="142657" y="248183"/>
                  <a:pt x="135725" y="241252"/>
                  <a:pt x="135725" y="232672"/>
                </a:cubicBezTo>
                <a:lnTo>
                  <a:pt x="135725" y="15511"/>
                </a:lnTo>
                <a:cubicBezTo>
                  <a:pt x="135725" y="6932"/>
                  <a:pt x="142657" y="0"/>
                  <a:pt x="151237" y="0"/>
                </a:cubicBezTo>
                <a:lnTo>
                  <a:pt x="162870" y="0"/>
                </a:lnTo>
                <a:cubicBezTo>
                  <a:pt x="177848" y="0"/>
                  <a:pt x="190015" y="12167"/>
                  <a:pt x="190015" y="2714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141418" y="496298"/>
            <a:ext cx="3797203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51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核心技术概念解析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1418" y="992596"/>
            <a:ext cx="3660702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kern="0" spc="68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TECHNOLOGY CONCEPTS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18069" y="1488725"/>
            <a:ext cx="7516903" cy="2829289"/>
          </a:xfrm>
          <a:custGeom>
            <a:avLst/>
            <a:gdLst/>
            <a:ahLst/>
            <a:cxnLst/>
            <a:rect l="l" t="t" r="r" b="b"/>
            <a:pathLst>
              <a:path w="7516903" h="2829289">
                <a:moveTo>
                  <a:pt x="43541" y="0"/>
                </a:moveTo>
                <a:lnTo>
                  <a:pt x="7417624" y="0"/>
                </a:lnTo>
                <a:cubicBezTo>
                  <a:pt x="7472454" y="0"/>
                  <a:pt x="7516903" y="44449"/>
                  <a:pt x="7516903" y="99280"/>
                </a:cubicBezTo>
                <a:lnTo>
                  <a:pt x="7516903" y="2730009"/>
                </a:lnTo>
                <a:cubicBezTo>
                  <a:pt x="7516903" y="2784839"/>
                  <a:pt x="7472454" y="2829289"/>
                  <a:pt x="7417624" y="2829289"/>
                </a:cubicBezTo>
                <a:lnTo>
                  <a:pt x="43541" y="2829289"/>
                </a:lnTo>
                <a:cubicBezTo>
                  <a:pt x="19494" y="2829289"/>
                  <a:pt x="0" y="2809795"/>
                  <a:pt x="0" y="2785748"/>
                </a:cubicBezTo>
                <a:lnTo>
                  <a:pt x="0" y="43541"/>
                </a:lnTo>
                <a:cubicBezTo>
                  <a:pt x="0" y="19510"/>
                  <a:pt x="19510" y="0"/>
                  <a:pt x="43541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7" name="Shape 5"/>
          <p:cNvSpPr/>
          <p:nvPr/>
        </p:nvSpPr>
        <p:spPr>
          <a:xfrm>
            <a:off x="518069" y="1488725"/>
            <a:ext cx="43541" cy="2829289"/>
          </a:xfrm>
          <a:custGeom>
            <a:avLst/>
            <a:gdLst/>
            <a:ahLst/>
            <a:cxnLst/>
            <a:rect l="l" t="t" r="r" b="b"/>
            <a:pathLst>
              <a:path w="43541" h="2829289">
                <a:moveTo>
                  <a:pt x="43541" y="0"/>
                </a:moveTo>
                <a:lnTo>
                  <a:pt x="43541" y="0"/>
                </a:lnTo>
                <a:lnTo>
                  <a:pt x="43541" y="2829289"/>
                </a:lnTo>
                <a:lnTo>
                  <a:pt x="43541" y="2829289"/>
                </a:lnTo>
                <a:cubicBezTo>
                  <a:pt x="19494" y="2829289"/>
                  <a:pt x="0" y="2809795"/>
                  <a:pt x="0" y="2785748"/>
                </a:cubicBezTo>
                <a:lnTo>
                  <a:pt x="0" y="43541"/>
                </a:lnTo>
                <a:cubicBezTo>
                  <a:pt x="0" y="19510"/>
                  <a:pt x="19510" y="0"/>
                  <a:pt x="4354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8" name="Shape 6"/>
          <p:cNvSpPr/>
          <p:nvPr/>
        </p:nvSpPr>
        <p:spPr>
          <a:xfrm>
            <a:off x="738325" y="1687211"/>
            <a:ext cx="496366" cy="496366"/>
          </a:xfrm>
          <a:custGeom>
            <a:avLst/>
            <a:gdLst/>
            <a:ahLst/>
            <a:cxnLst/>
            <a:rect l="l" t="t" r="r" b="b"/>
            <a:pathLst>
              <a:path w="496366" h="496366">
                <a:moveTo>
                  <a:pt x="248183" y="0"/>
                </a:moveTo>
                <a:lnTo>
                  <a:pt x="248183" y="0"/>
                </a:lnTo>
                <a:cubicBezTo>
                  <a:pt x="385251" y="0"/>
                  <a:pt x="496366" y="111115"/>
                  <a:pt x="496366" y="248183"/>
                </a:cubicBezTo>
                <a:lnTo>
                  <a:pt x="496366" y="248183"/>
                </a:lnTo>
                <a:cubicBezTo>
                  <a:pt x="496366" y="385251"/>
                  <a:pt x="385251" y="496366"/>
                  <a:pt x="248183" y="496366"/>
                </a:cubicBezTo>
                <a:lnTo>
                  <a:pt x="248183" y="496366"/>
                </a:lnTo>
                <a:cubicBezTo>
                  <a:pt x="111115" y="496366"/>
                  <a:pt x="0" y="385251"/>
                  <a:pt x="0" y="248183"/>
                </a:cubicBezTo>
                <a:lnTo>
                  <a:pt x="0" y="248183"/>
                </a:lnTo>
                <a:cubicBezTo>
                  <a:pt x="0" y="111115"/>
                  <a:pt x="111115" y="0"/>
                  <a:pt x="248183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9" name="Text 7"/>
          <p:cNvSpPr/>
          <p:nvPr/>
        </p:nvSpPr>
        <p:spPr>
          <a:xfrm>
            <a:off x="682483" y="1687211"/>
            <a:ext cx="608049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5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83445" y="1761707"/>
            <a:ext cx="1365008" cy="3474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5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容器与镜像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38325" y="2282667"/>
            <a:ext cx="7098040" cy="992733"/>
          </a:xfrm>
          <a:custGeom>
            <a:avLst/>
            <a:gdLst/>
            <a:ahLst/>
            <a:cxnLst/>
            <a:rect l="l" t="t" r="r" b="b"/>
            <a:pathLst>
              <a:path w="7098040" h="992733">
                <a:moveTo>
                  <a:pt x="49637" y="0"/>
                </a:moveTo>
                <a:lnTo>
                  <a:pt x="7048403" y="0"/>
                </a:lnTo>
                <a:cubicBezTo>
                  <a:pt x="7075817" y="0"/>
                  <a:pt x="7098040" y="22223"/>
                  <a:pt x="7098040" y="49637"/>
                </a:cubicBezTo>
                <a:lnTo>
                  <a:pt x="7098040" y="943096"/>
                </a:lnTo>
                <a:cubicBezTo>
                  <a:pt x="7098040" y="970510"/>
                  <a:pt x="7075817" y="992733"/>
                  <a:pt x="7048403" y="992733"/>
                </a:cubicBezTo>
                <a:lnTo>
                  <a:pt x="49637" y="992733"/>
                </a:lnTo>
                <a:cubicBezTo>
                  <a:pt x="22223" y="992733"/>
                  <a:pt x="0" y="970510"/>
                  <a:pt x="0" y="943096"/>
                </a:cubicBezTo>
                <a:lnTo>
                  <a:pt x="0" y="49637"/>
                </a:lnTo>
                <a:cubicBezTo>
                  <a:pt x="0" y="22241"/>
                  <a:pt x="22241" y="0"/>
                  <a:pt x="4963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837482" y="2381824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概念解释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37482" y="2679297"/>
            <a:ext cx="6986357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镜像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是应用运行环境的只读模板；</a:t>
            </a: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容器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是镜像的运行实例，具备隔离的文件系统、网络与进程空间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38325" y="3373571"/>
            <a:ext cx="7098040" cy="744550"/>
          </a:xfrm>
          <a:custGeom>
            <a:avLst/>
            <a:gdLst/>
            <a:ahLst/>
            <a:cxnLst/>
            <a:rect l="l" t="t" r="r" b="b"/>
            <a:pathLst>
              <a:path w="7098040" h="744550">
                <a:moveTo>
                  <a:pt x="49639" y="0"/>
                </a:moveTo>
                <a:lnTo>
                  <a:pt x="7048401" y="0"/>
                </a:lnTo>
                <a:cubicBezTo>
                  <a:pt x="7075816" y="0"/>
                  <a:pt x="7098040" y="22224"/>
                  <a:pt x="7098040" y="49639"/>
                </a:cubicBezTo>
                <a:lnTo>
                  <a:pt x="7098040" y="694910"/>
                </a:lnTo>
                <a:cubicBezTo>
                  <a:pt x="7098040" y="722325"/>
                  <a:pt x="7075816" y="744550"/>
                  <a:pt x="7048401" y="744550"/>
                </a:cubicBezTo>
                <a:lnTo>
                  <a:pt x="49639" y="744550"/>
                </a:lnTo>
                <a:cubicBezTo>
                  <a:pt x="22224" y="744550"/>
                  <a:pt x="0" y="722325"/>
                  <a:pt x="0" y="694910"/>
                </a:cubicBezTo>
                <a:lnTo>
                  <a:pt x="0" y="49639"/>
                </a:lnTo>
                <a:cubicBezTo>
                  <a:pt x="0" y="22243"/>
                  <a:pt x="22243" y="0"/>
                  <a:pt x="49639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837482" y="3472729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项目应用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37482" y="3770202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前端、后端、数据库分别以</a:t>
            </a: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独立容器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运行，互不污染宿主机环境，做到"开箱即用"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250323" y="1488725"/>
            <a:ext cx="7516903" cy="2829289"/>
          </a:xfrm>
          <a:custGeom>
            <a:avLst/>
            <a:gdLst/>
            <a:ahLst/>
            <a:cxnLst/>
            <a:rect l="l" t="t" r="r" b="b"/>
            <a:pathLst>
              <a:path w="7516903" h="2829289">
                <a:moveTo>
                  <a:pt x="43541" y="0"/>
                </a:moveTo>
                <a:lnTo>
                  <a:pt x="7417624" y="0"/>
                </a:lnTo>
                <a:cubicBezTo>
                  <a:pt x="7472454" y="0"/>
                  <a:pt x="7516903" y="44449"/>
                  <a:pt x="7516903" y="99280"/>
                </a:cubicBezTo>
                <a:lnTo>
                  <a:pt x="7516903" y="2730009"/>
                </a:lnTo>
                <a:cubicBezTo>
                  <a:pt x="7516903" y="2784839"/>
                  <a:pt x="7472454" y="2829289"/>
                  <a:pt x="7417624" y="2829289"/>
                </a:cubicBezTo>
                <a:lnTo>
                  <a:pt x="43541" y="2829289"/>
                </a:lnTo>
                <a:cubicBezTo>
                  <a:pt x="19494" y="2829289"/>
                  <a:pt x="0" y="2809795"/>
                  <a:pt x="0" y="2785748"/>
                </a:cubicBezTo>
                <a:lnTo>
                  <a:pt x="0" y="43541"/>
                </a:lnTo>
                <a:cubicBezTo>
                  <a:pt x="0" y="19510"/>
                  <a:pt x="19510" y="0"/>
                  <a:pt x="43541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18" name="Shape 16"/>
          <p:cNvSpPr/>
          <p:nvPr/>
        </p:nvSpPr>
        <p:spPr>
          <a:xfrm>
            <a:off x="8250323" y="1488725"/>
            <a:ext cx="43541" cy="2829289"/>
          </a:xfrm>
          <a:custGeom>
            <a:avLst/>
            <a:gdLst/>
            <a:ahLst/>
            <a:cxnLst/>
            <a:rect l="l" t="t" r="r" b="b"/>
            <a:pathLst>
              <a:path w="43541" h="2829289">
                <a:moveTo>
                  <a:pt x="43541" y="0"/>
                </a:moveTo>
                <a:lnTo>
                  <a:pt x="43541" y="0"/>
                </a:lnTo>
                <a:lnTo>
                  <a:pt x="43541" y="2829289"/>
                </a:lnTo>
                <a:lnTo>
                  <a:pt x="43541" y="2829289"/>
                </a:lnTo>
                <a:cubicBezTo>
                  <a:pt x="19494" y="2829289"/>
                  <a:pt x="0" y="2809795"/>
                  <a:pt x="0" y="2785748"/>
                </a:cubicBezTo>
                <a:lnTo>
                  <a:pt x="0" y="43541"/>
                </a:lnTo>
                <a:cubicBezTo>
                  <a:pt x="0" y="19510"/>
                  <a:pt x="19510" y="0"/>
                  <a:pt x="4354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9" name="Shape 17"/>
          <p:cNvSpPr/>
          <p:nvPr/>
        </p:nvSpPr>
        <p:spPr>
          <a:xfrm>
            <a:off x="8470578" y="1687211"/>
            <a:ext cx="496366" cy="496366"/>
          </a:xfrm>
          <a:custGeom>
            <a:avLst/>
            <a:gdLst/>
            <a:ahLst/>
            <a:cxnLst/>
            <a:rect l="l" t="t" r="r" b="b"/>
            <a:pathLst>
              <a:path w="496366" h="496366">
                <a:moveTo>
                  <a:pt x="248183" y="0"/>
                </a:moveTo>
                <a:lnTo>
                  <a:pt x="248183" y="0"/>
                </a:lnTo>
                <a:cubicBezTo>
                  <a:pt x="385251" y="0"/>
                  <a:pt x="496366" y="111115"/>
                  <a:pt x="496366" y="248183"/>
                </a:cubicBezTo>
                <a:lnTo>
                  <a:pt x="496366" y="248183"/>
                </a:lnTo>
                <a:cubicBezTo>
                  <a:pt x="496366" y="385251"/>
                  <a:pt x="385251" y="496366"/>
                  <a:pt x="248183" y="496366"/>
                </a:cubicBezTo>
                <a:lnTo>
                  <a:pt x="248183" y="496366"/>
                </a:lnTo>
                <a:cubicBezTo>
                  <a:pt x="111115" y="496366"/>
                  <a:pt x="0" y="385251"/>
                  <a:pt x="0" y="248183"/>
                </a:cubicBezTo>
                <a:lnTo>
                  <a:pt x="0" y="248183"/>
                </a:lnTo>
                <a:cubicBezTo>
                  <a:pt x="0" y="111115"/>
                  <a:pt x="111115" y="0"/>
                  <a:pt x="248183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20" name="Text 18"/>
          <p:cNvSpPr/>
          <p:nvPr/>
        </p:nvSpPr>
        <p:spPr>
          <a:xfrm>
            <a:off x="8414737" y="1687211"/>
            <a:ext cx="608049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5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115698" y="1761707"/>
            <a:ext cx="2581105" cy="3474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5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 Compose编排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470578" y="2282667"/>
            <a:ext cx="7098040" cy="992733"/>
          </a:xfrm>
          <a:custGeom>
            <a:avLst/>
            <a:gdLst/>
            <a:ahLst/>
            <a:cxnLst/>
            <a:rect l="l" t="t" r="r" b="b"/>
            <a:pathLst>
              <a:path w="7098040" h="992733">
                <a:moveTo>
                  <a:pt x="49637" y="0"/>
                </a:moveTo>
                <a:lnTo>
                  <a:pt x="7048403" y="0"/>
                </a:lnTo>
                <a:cubicBezTo>
                  <a:pt x="7075817" y="0"/>
                  <a:pt x="7098040" y="22223"/>
                  <a:pt x="7098040" y="49637"/>
                </a:cubicBezTo>
                <a:lnTo>
                  <a:pt x="7098040" y="943096"/>
                </a:lnTo>
                <a:cubicBezTo>
                  <a:pt x="7098040" y="970510"/>
                  <a:pt x="7075817" y="992733"/>
                  <a:pt x="7048403" y="992733"/>
                </a:cubicBezTo>
                <a:lnTo>
                  <a:pt x="49637" y="992733"/>
                </a:lnTo>
                <a:cubicBezTo>
                  <a:pt x="22223" y="992733"/>
                  <a:pt x="0" y="970510"/>
                  <a:pt x="0" y="943096"/>
                </a:cubicBezTo>
                <a:lnTo>
                  <a:pt x="0" y="49637"/>
                </a:lnTo>
                <a:cubicBezTo>
                  <a:pt x="0" y="22241"/>
                  <a:pt x="22241" y="0"/>
                  <a:pt x="4963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8569736" y="2381824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概念解释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569736" y="2679297"/>
            <a:ext cx="6986357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</a:t>
            </a: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YAML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将多服务的镜像、端口、网络、数据卷、依赖关系写成"可版本化"的配置，实现一键部署与复现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470578" y="3373571"/>
            <a:ext cx="7098040" cy="744550"/>
          </a:xfrm>
          <a:custGeom>
            <a:avLst/>
            <a:gdLst/>
            <a:ahLst/>
            <a:cxnLst/>
            <a:rect l="l" t="t" r="r" b="b"/>
            <a:pathLst>
              <a:path w="7098040" h="744550">
                <a:moveTo>
                  <a:pt x="49639" y="0"/>
                </a:moveTo>
                <a:lnTo>
                  <a:pt x="7048401" y="0"/>
                </a:lnTo>
                <a:cubicBezTo>
                  <a:pt x="7075816" y="0"/>
                  <a:pt x="7098040" y="22224"/>
                  <a:pt x="7098040" y="49639"/>
                </a:cubicBezTo>
                <a:lnTo>
                  <a:pt x="7098040" y="694910"/>
                </a:lnTo>
                <a:cubicBezTo>
                  <a:pt x="7098040" y="722325"/>
                  <a:pt x="7075816" y="744550"/>
                  <a:pt x="7048401" y="744550"/>
                </a:cubicBezTo>
                <a:lnTo>
                  <a:pt x="49639" y="744550"/>
                </a:lnTo>
                <a:cubicBezTo>
                  <a:pt x="22224" y="744550"/>
                  <a:pt x="0" y="722325"/>
                  <a:pt x="0" y="694910"/>
                </a:cubicBezTo>
                <a:lnTo>
                  <a:pt x="0" y="49639"/>
                </a:lnTo>
                <a:cubicBezTo>
                  <a:pt x="0" y="22243"/>
                  <a:pt x="22243" y="0"/>
                  <a:pt x="49639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8569736" y="3472729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项目应用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569736" y="3770202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用一个</a:t>
            </a: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docker-compose.yml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描述三层应用结构；任何组员拉取仓库后可用同样命令启动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18069" y="4514309"/>
            <a:ext cx="7516903" cy="3077472"/>
          </a:xfrm>
          <a:custGeom>
            <a:avLst/>
            <a:gdLst/>
            <a:ahLst/>
            <a:cxnLst/>
            <a:rect l="l" t="t" r="r" b="b"/>
            <a:pathLst>
              <a:path w="7516903" h="3077472">
                <a:moveTo>
                  <a:pt x="43541" y="0"/>
                </a:moveTo>
                <a:lnTo>
                  <a:pt x="7417624" y="0"/>
                </a:lnTo>
                <a:cubicBezTo>
                  <a:pt x="7472454" y="0"/>
                  <a:pt x="7516903" y="44449"/>
                  <a:pt x="7516903" y="99279"/>
                </a:cubicBezTo>
                <a:lnTo>
                  <a:pt x="7516903" y="2978193"/>
                </a:lnTo>
                <a:cubicBezTo>
                  <a:pt x="7516903" y="3033023"/>
                  <a:pt x="7472454" y="3077472"/>
                  <a:pt x="7417624" y="3077472"/>
                </a:cubicBezTo>
                <a:lnTo>
                  <a:pt x="43541" y="3077472"/>
                </a:lnTo>
                <a:cubicBezTo>
                  <a:pt x="19494" y="3077472"/>
                  <a:pt x="0" y="3057978"/>
                  <a:pt x="0" y="3033931"/>
                </a:cubicBezTo>
                <a:lnTo>
                  <a:pt x="0" y="43541"/>
                </a:lnTo>
                <a:cubicBezTo>
                  <a:pt x="0" y="19510"/>
                  <a:pt x="19510" y="0"/>
                  <a:pt x="43541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29" name="Shape 27"/>
          <p:cNvSpPr/>
          <p:nvPr/>
        </p:nvSpPr>
        <p:spPr>
          <a:xfrm>
            <a:off x="518069" y="4514309"/>
            <a:ext cx="43541" cy="3077472"/>
          </a:xfrm>
          <a:custGeom>
            <a:avLst/>
            <a:gdLst/>
            <a:ahLst/>
            <a:cxnLst/>
            <a:rect l="l" t="t" r="r" b="b"/>
            <a:pathLst>
              <a:path w="43541" h="3077472">
                <a:moveTo>
                  <a:pt x="43541" y="0"/>
                </a:moveTo>
                <a:lnTo>
                  <a:pt x="43541" y="0"/>
                </a:lnTo>
                <a:lnTo>
                  <a:pt x="43541" y="3077472"/>
                </a:lnTo>
                <a:lnTo>
                  <a:pt x="43541" y="3077472"/>
                </a:lnTo>
                <a:cubicBezTo>
                  <a:pt x="19494" y="3077472"/>
                  <a:pt x="0" y="3057978"/>
                  <a:pt x="0" y="3033931"/>
                </a:cubicBezTo>
                <a:lnTo>
                  <a:pt x="0" y="43541"/>
                </a:lnTo>
                <a:cubicBezTo>
                  <a:pt x="0" y="19510"/>
                  <a:pt x="19510" y="0"/>
                  <a:pt x="43541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0" name="Shape 28"/>
          <p:cNvSpPr/>
          <p:nvPr/>
        </p:nvSpPr>
        <p:spPr>
          <a:xfrm>
            <a:off x="738325" y="4712794"/>
            <a:ext cx="496366" cy="496366"/>
          </a:xfrm>
          <a:custGeom>
            <a:avLst/>
            <a:gdLst/>
            <a:ahLst/>
            <a:cxnLst/>
            <a:rect l="l" t="t" r="r" b="b"/>
            <a:pathLst>
              <a:path w="496366" h="496366">
                <a:moveTo>
                  <a:pt x="248183" y="0"/>
                </a:moveTo>
                <a:lnTo>
                  <a:pt x="248183" y="0"/>
                </a:lnTo>
                <a:cubicBezTo>
                  <a:pt x="385251" y="0"/>
                  <a:pt x="496366" y="111115"/>
                  <a:pt x="496366" y="248183"/>
                </a:cubicBezTo>
                <a:lnTo>
                  <a:pt x="496366" y="248183"/>
                </a:lnTo>
                <a:cubicBezTo>
                  <a:pt x="496366" y="385251"/>
                  <a:pt x="385251" y="496366"/>
                  <a:pt x="248183" y="496366"/>
                </a:cubicBezTo>
                <a:lnTo>
                  <a:pt x="248183" y="496366"/>
                </a:lnTo>
                <a:cubicBezTo>
                  <a:pt x="111115" y="496366"/>
                  <a:pt x="0" y="385251"/>
                  <a:pt x="0" y="248183"/>
                </a:cubicBezTo>
                <a:lnTo>
                  <a:pt x="0" y="248183"/>
                </a:lnTo>
                <a:cubicBezTo>
                  <a:pt x="0" y="111115"/>
                  <a:pt x="111115" y="0"/>
                  <a:pt x="248183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1" name="Text 29"/>
          <p:cNvSpPr/>
          <p:nvPr/>
        </p:nvSpPr>
        <p:spPr>
          <a:xfrm>
            <a:off x="682483" y="4712794"/>
            <a:ext cx="608049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5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383445" y="4787290"/>
            <a:ext cx="1613191" cy="3474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5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数据卷持久化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8325" y="5308250"/>
            <a:ext cx="7098040" cy="992733"/>
          </a:xfrm>
          <a:custGeom>
            <a:avLst/>
            <a:gdLst/>
            <a:ahLst/>
            <a:cxnLst/>
            <a:rect l="l" t="t" r="r" b="b"/>
            <a:pathLst>
              <a:path w="7098040" h="992733">
                <a:moveTo>
                  <a:pt x="49637" y="0"/>
                </a:moveTo>
                <a:lnTo>
                  <a:pt x="7048403" y="0"/>
                </a:lnTo>
                <a:cubicBezTo>
                  <a:pt x="7075817" y="0"/>
                  <a:pt x="7098040" y="22223"/>
                  <a:pt x="7098040" y="49637"/>
                </a:cubicBezTo>
                <a:lnTo>
                  <a:pt x="7098040" y="943096"/>
                </a:lnTo>
                <a:cubicBezTo>
                  <a:pt x="7098040" y="970510"/>
                  <a:pt x="7075817" y="992733"/>
                  <a:pt x="7048403" y="992733"/>
                </a:cubicBezTo>
                <a:lnTo>
                  <a:pt x="49637" y="992733"/>
                </a:lnTo>
                <a:cubicBezTo>
                  <a:pt x="22223" y="992733"/>
                  <a:pt x="0" y="970510"/>
                  <a:pt x="0" y="943096"/>
                </a:cubicBezTo>
                <a:lnTo>
                  <a:pt x="0" y="49637"/>
                </a:lnTo>
                <a:cubicBezTo>
                  <a:pt x="0" y="22241"/>
                  <a:pt x="22241" y="0"/>
                  <a:pt x="4963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837482" y="5407408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概念解释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7482" y="5704881"/>
            <a:ext cx="6986357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容器删除会导致其可写层数据消失；</a:t>
            </a: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Volume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将数据从容器生命周期中解耦，保证重建后仍可恢复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38325" y="6399155"/>
            <a:ext cx="7098040" cy="744550"/>
          </a:xfrm>
          <a:custGeom>
            <a:avLst/>
            <a:gdLst/>
            <a:ahLst/>
            <a:cxnLst/>
            <a:rect l="l" t="t" r="r" b="b"/>
            <a:pathLst>
              <a:path w="7098040" h="744550">
                <a:moveTo>
                  <a:pt x="49639" y="0"/>
                </a:moveTo>
                <a:lnTo>
                  <a:pt x="7048401" y="0"/>
                </a:lnTo>
                <a:cubicBezTo>
                  <a:pt x="7075816" y="0"/>
                  <a:pt x="7098040" y="22224"/>
                  <a:pt x="7098040" y="49639"/>
                </a:cubicBezTo>
                <a:lnTo>
                  <a:pt x="7098040" y="694910"/>
                </a:lnTo>
                <a:cubicBezTo>
                  <a:pt x="7098040" y="722325"/>
                  <a:pt x="7075816" y="744550"/>
                  <a:pt x="7048401" y="744550"/>
                </a:cubicBezTo>
                <a:lnTo>
                  <a:pt x="49639" y="744550"/>
                </a:lnTo>
                <a:cubicBezTo>
                  <a:pt x="22224" y="744550"/>
                  <a:pt x="0" y="722325"/>
                  <a:pt x="0" y="694910"/>
                </a:cubicBezTo>
                <a:lnTo>
                  <a:pt x="0" y="49639"/>
                </a:lnTo>
                <a:cubicBezTo>
                  <a:pt x="0" y="22243"/>
                  <a:pt x="22243" y="0"/>
                  <a:pt x="49639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837482" y="6498313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项目应用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37482" y="6795785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MySQL的数据目录挂载到命名卷</a:t>
            </a: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db_data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，验证"down + up后数据仍存在"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250323" y="4514309"/>
            <a:ext cx="7516903" cy="3077472"/>
          </a:xfrm>
          <a:custGeom>
            <a:avLst/>
            <a:gdLst/>
            <a:ahLst/>
            <a:cxnLst/>
            <a:rect l="l" t="t" r="r" b="b"/>
            <a:pathLst>
              <a:path w="7516903" h="3077472">
                <a:moveTo>
                  <a:pt x="43541" y="0"/>
                </a:moveTo>
                <a:lnTo>
                  <a:pt x="7417624" y="0"/>
                </a:lnTo>
                <a:cubicBezTo>
                  <a:pt x="7472454" y="0"/>
                  <a:pt x="7516903" y="44449"/>
                  <a:pt x="7516903" y="99279"/>
                </a:cubicBezTo>
                <a:lnTo>
                  <a:pt x="7516903" y="2978193"/>
                </a:lnTo>
                <a:cubicBezTo>
                  <a:pt x="7516903" y="3033023"/>
                  <a:pt x="7472454" y="3077472"/>
                  <a:pt x="7417624" y="3077472"/>
                </a:cubicBezTo>
                <a:lnTo>
                  <a:pt x="43541" y="3077472"/>
                </a:lnTo>
                <a:cubicBezTo>
                  <a:pt x="19494" y="3077472"/>
                  <a:pt x="0" y="3057978"/>
                  <a:pt x="0" y="3033931"/>
                </a:cubicBezTo>
                <a:lnTo>
                  <a:pt x="0" y="43541"/>
                </a:lnTo>
                <a:cubicBezTo>
                  <a:pt x="0" y="19510"/>
                  <a:pt x="19510" y="0"/>
                  <a:pt x="43541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40" name="Shape 38"/>
          <p:cNvSpPr/>
          <p:nvPr/>
        </p:nvSpPr>
        <p:spPr>
          <a:xfrm>
            <a:off x="8250323" y="4514309"/>
            <a:ext cx="43541" cy="3077472"/>
          </a:xfrm>
          <a:custGeom>
            <a:avLst/>
            <a:gdLst/>
            <a:ahLst/>
            <a:cxnLst/>
            <a:rect l="l" t="t" r="r" b="b"/>
            <a:pathLst>
              <a:path w="43541" h="3077472">
                <a:moveTo>
                  <a:pt x="43541" y="0"/>
                </a:moveTo>
                <a:lnTo>
                  <a:pt x="43541" y="0"/>
                </a:lnTo>
                <a:lnTo>
                  <a:pt x="43541" y="3077472"/>
                </a:lnTo>
                <a:lnTo>
                  <a:pt x="43541" y="3077472"/>
                </a:lnTo>
                <a:cubicBezTo>
                  <a:pt x="19494" y="3077472"/>
                  <a:pt x="0" y="3057978"/>
                  <a:pt x="0" y="3033931"/>
                </a:cubicBezTo>
                <a:lnTo>
                  <a:pt x="0" y="43541"/>
                </a:lnTo>
                <a:cubicBezTo>
                  <a:pt x="0" y="19510"/>
                  <a:pt x="19510" y="0"/>
                  <a:pt x="43541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1" name="Shape 39"/>
          <p:cNvSpPr/>
          <p:nvPr/>
        </p:nvSpPr>
        <p:spPr>
          <a:xfrm>
            <a:off x="8470578" y="4712794"/>
            <a:ext cx="496366" cy="496366"/>
          </a:xfrm>
          <a:custGeom>
            <a:avLst/>
            <a:gdLst/>
            <a:ahLst/>
            <a:cxnLst/>
            <a:rect l="l" t="t" r="r" b="b"/>
            <a:pathLst>
              <a:path w="496366" h="496366">
                <a:moveTo>
                  <a:pt x="248183" y="0"/>
                </a:moveTo>
                <a:lnTo>
                  <a:pt x="248183" y="0"/>
                </a:lnTo>
                <a:cubicBezTo>
                  <a:pt x="385251" y="0"/>
                  <a:pt x="496366" y="111115"/>
                  <a:pt x="496366" y="248183"/>
                </a:cubicBezTo>
                <a:lnTo>
                  <a:pt x="496366" y="248183"/>
                </a:lnTo>
                <a:cubicBezTo>
                  <a:pt x="496366" y="385251"/>
                  <a:pt x="385251" y="496366"/>
                  <a:pt x="248183" y="496366"/>
                </a:cubicBezTo>
                <a:lnTo>
                  <a:pt x="248183" y="496366"/>
                </a:lnTo>
                <a:cubicBezTo>
                  <a:pt x="111115" y="496366"/>
                  <a:pt x="0" y="385251"/>
                  <a:pt x="0" y="248183"/>
                </a:cubicBezTo>
                <a:lnTo>
                  <a:pt x="0" y="248183"/>
                </a:lnTo>
                <a:cubicBezTo>
                  <a:pt x="0" y="111115"/>
                  <a:pt x="111115" y="0"/>
                  <a:pt x="248183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2" name="Text 40"/>
          <p:cNvSpPr/>
          <p:nvPr/>
        </p:nvSpPr>
        <p:spPr>
          <a:xfrm>
            <a:off x="8414737" y="4712794"/>
            <a:ext cx="608049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5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115698" y="4787290"/>
            <a:ext cx="2357740" cy="3474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5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健康检查与启动顺序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470578" y="5308250"/>
            <a:ext cx="7098040" cy="992733"/>
          </a:xfrm>
          <a:custGeom>
            <a:avLst/>
            <a:gdLst/>
            <a:ahLst/>
            <a:cxnLst/>
            <a:rect l="l" t="t" r="r" b="b"/>
            <a:pathLst>
              <a:path w="7098040" h="992733">
                <a:moveTo>
                  <a:pt x="49637" y="0"/>
                </a:moveTo>
                <a:lnTo>
                  <a:pt x="7048403" y="0"/>
                </a:lnTo>
                <a:cubicBezTo>
                  <a:pt x="7075817" y="0"/>
                  <a:pt x="7098040" y="22223"/>
                  <a:pt x="7098040" y="49637"/>
                </a:cubicBezTo>
                <a:lnTo>
                  <a:pt x="7098040" y="943096"/>
                </a:lnTo>
                <a:cubicBezTo>
                  <a:pt x="7098040" y="970510"/>
                  <a:pt x="7075817" y="992733"/>
                  <a:pt x="7048403" y="992733"/>
                </a:cubicBezTo>
                <a:lnTo>
                  <a:pt x="49637" y="992733"/>
                </a:lnTo>
                <a:cubicBezTo>
                  <a:pt x="22223" y="992733"/>
                  <a:pt x="0" y="970510"/>
                  <a:pt x="0" y="943096"/>
                </a:cubicBezTo>
                <a:lnTo>
                  <a:pt x="0" y="49637"/>
                </a:lnTo>
                <a:cubicBezTo>
                  <a:pt x="0" y="22241"/>
                  <a:pt x="22241" y="0"/>
                  <a:pt x="4963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8569736" y="5407408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概念解释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569736" y="5704881"/>
            <a:ext cx="6986357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服务</a:t>
            </a: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启动≠可用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(尤其数据库)；健康检查通过探测命令判断"可服务状态"，依赖服务可据此延迟启动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470578" y="6399155"/>
            <a:ext cx="7098040" cy="992733"/>
          </a:xfrm>
          <a:custGeom>
            <a:avLst/>
            <a:gdLst/>
            <a:ahLst/>
            <a:cxnLst/>
            <a:rect l="l" t="t" r="r" b="b"/>
            <a:pathLst>
              <a:path w="7098040" h="992733">
                <a:moveTo>
                  <a:pt x="49637" y="0"/>
                </a:moveTo>
                <a:lnTo>
                  <a:pt x="7048403" y="0"/>
                </a:lnTo>
                <a:cubicBezTo>
                  <a:pt x="7075817" y="0"/>
                  <a:pt x="7098040" y="22223"/>
                  <a:pt x="7098040" y="49637"/>
                </a:cubicBezTo>
                <a:lnTo>
                  <a:pt x="7098040" y="943096"/>
                </a:lnTo>
                <a:cubicBezTo>
                  <a:pt x="7098040" y="970510"/>
                  <a:pt x="7075817" y="992733"/>
                  <a:pt x="7048403" y="992733"/>
                </a:cubicBezTo>
                <a:lnTo>
                  <a:pt x="49637" y="992733"/>
                </a:lnTo>
                <a:cubicBezTo>
                  <a:pt x="22223" y="992733"/>
                  <a:pt x="0" y="970510"/>
                  <a:pt x="0" y="943096"/>
                </a:cubicBezTo>
                <a:lnTo>
                  <a:pt x="0" y="49637"/>
                </a:lnTo>
                <a:cubicBezTo>
                  <a:pt x="0" y="22241"/>
                  <a:pt x="22241" y="0"/>
                  <a:pt x="4963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8569736" y="6498313"/>
            <a:ext cx="698635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项目应用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569736" y="6795785"/>
            <a:ext cx="6986357" cy="496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MySQL配置</a:t>
            </a: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healthcheck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；后端通过</a:t>
            </a:r>
            <a:r>
              <a:rPr lang="en-US" sz="1368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depends_on: condition: service_healthy</a:t>
            </a:r>
            <a:r>
              <a:rPr lang="en-US" sz="136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等待数据库ready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01741" y="7793315"/>
            <a:ext cx="15249334" cy="606525"/>
          </a:xfrm>
          <a:custGeom>
            <a:avLst/>
            <a:gdLst/>
            <a:ahLst/>
            <a:cxnLst/>
            <a:rect l="l" t="t" r="r" b="b"/>
            <a:pathLst>
              <a:path w="15249334" h="606525">
                <a:moveTo>
                  <a:pt x="99276" y="0"/>
                </a:moveTo>
                <a:lnTo>
                  <a:pt x="15150058" y="0"/>
                </a:lnTo>
                <a:cubicBezTo>
                  <a:pt x="15204887" y="0"/>
                  <a:pt x="15249334" y="44447"/>
                  <a:pt x="15249334" y="99276"/>
                </a:cubicBezTo>
                <a:lnTo>
                  <a:pt x="15249334" y="507249"/>
                </a:lnTo>
                <a:cubicBezTo>
                  <a:pt x="15249334" y="562078"/>
                  <a:pt x="15204887" y="606525"/>
                  <a:pt x="15150058" y="606525"/>
                </a:cubicBezTo>
                <a:lnTo>
                  <a:pt x="99276" y="606525"/>
                </a:lnTo>
                <a:cubicBezTo>
                  <a:pt x="44447" y="606525"/>
                  <a:pt x="0" y="562078"/>
                  <a:pt x="0" y="507249"/>
                </a:cubicBezTo>
                <a:lnTo>
                  <a:pt x="0" y="99276"/>
                </a:lnTo>
                <a:cubicBezTo>
                  <a:pt x="0" y="44447"/>
                  <a:pt x="44447" y="0"/>
                  <a:pt x="99276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702539" y="7972240"/>
            <a:ext cx="217160" cy="248183"/>
          </a:xfrm>
          <a:custGeom>
            <a:avLst/>
            <a:gdLst/>
            <a:ahLst/>
            <a:cxnLst/>
            <a:rect l="l" t="t" r="r" b="b"/>
            <a:pathLst>
              <a:path w="217160" h="248183">
                <a:moveTo>
                  <a:pt x="0" y="104702"/>
                </a:moveTo>
                <a:cubicBezTo>
                  <a:pt x="0" y="72565"/>
                  <a:pt x="26030" y="46534"/>
                  <a:pt x="58168" y="46534"/>
                </a:cubicBezTo>
                <a:lnTo>
                  <a:pt x="62046" y="46534"/>
                </a:lnTo>
                <a:cubicBezTo>
                  <a:pt x="70626" y="46534"/>
                  <a:pt x="77557" y="53466"/>
                  <a:pt x="77557" y="62046"/>
                </a:cubicBezTo>
                <a:cubicBezTo>
                  <a:pt x="77557" y="70626"/>
                  <a:pt x="70626" y="77557"/>
                  <a:pt x="62046" y="77557"/>
                </a:cubicBezTo>
                <a:lnTo>
                  <a:pt x="58168" y="77557"/>
                </a:lnTo>
                <a:cubicBezTo>
                  <a:pt x="43190" y="77557"/>
                  <a:pt x="31023" y="89724"/>
                  <a:pt x="31023" y="104702"/>
                </a:cubicBezTo>
                <a:lnTo>
                  <a:pt x="31023" y="108580"/>
                </a:lnTo>
                <a:lnTo>
                  <a:pt x="62046" y="108580"/>
                </a:lnTo>
                <a:cubicBezTo>
                  <a:pt x="79157" y="108580"/>
                  <a:pt x="93069" y="122492"/>
                  <a:pt x="93069" y="139603"/>
                </a:cubicBezTo>
                <a:lnTo>
                  <a:pt x="93069" y="170626"/>
                </a:lnTo>
                <a:cubicBezTo>
                  <a:pt x="93069" y="187737"/>
                  <a:pt x="79157" y="201649"/>
                  <a:pt x="62046" y="201649"/>
                </a:cubicBezTo>
                <a:lnTo>
                  <a:pt x="31023" y="201649"/>
                </a:lnTo>
                <a:cubicBezTo>
                  <a:pt x="13912" y="201649"/>
                  <a:pt x="0" y="187737"/>
                  <a:pt x="0" y="170626"/>
                </a:cubicBezTo>
                <a:lnTo>
                  <a:pt x="0" y="104702"/>
                </a:lnTo>
                <a:close/>
                <a:moveTo>
                  <a:pt x="124092" y="104702"/>
                </a:moveTo>
                <a:cubicBezTo>
                  <a:pt x="124092" y="72565"/>
                  <a:pt x="150122" y="46534"/>
                  <a:pt x="182260" y="46534"/>
                </a:cubicBezTo>
                <a:lnTo>
                  <a:pt x="186137" y="46534"/>
                </a:lnTo>
                <a:cubicBezTo>
                  <a:pt x="194717" y="46534"/>
                  <a:pt x="201649" y="53466"/>
                  <a:pt x="201649" y="62046"/>
                </a:cubicBezTo>
                <a:cubicBezTo>
                  <a:pt x="201649" y="70626"/>
                  <a:pt x="194717" y="77557"/>
                  <a:pt x="186137" y="77557"/>
                </a:cubicBezTo>
                <a:lnTo>
                  <a:pt x="182260" y="77557"/>
                </a:lnTo>
                <a:cubicBezTo>
                  <a:pt x="167281" y="77557"/>
                  <a:pt x="155115" y="89724"/>
                  <a:pt x="155115" y="104702"/>
                </a:cubicBezTo>
                <a:lnTo>
                  <a:pt x="155115" y="108580"/>
                </a:lnTo>
                <a:lnTo>
                  <a:pt x="186137" y="108580"/>
                </a:lnTo>
                <a:cubicBezTo>
                  <a:pt x="203248" y="108580"/>
                  <a:pt x="217160" y="122492"/>
                  <a:pt x="217160" y="139603"/>
                </a:cubicBezTo>
                <a:lnTo>
                  <a:pt x="217160" y="170626"/>
                </a:lnTo>
                <a:cubicBezTo>
                  <a:pt x="217160" y="187737"/>
                  <a:pt x="203248" y="201649"/>
                  <a:pt x="186137" y="201649"/>
                </a:cubicBezTo>
                <a:lnTo>
                  <a:pt x="155115" y="201649"/>
                </a:lnTo>
                <a:cubicBezTo>
                  <a:pt x="138003" y="201649"/>
                  <a:pt x="124092" y="187737"/>
                  <a:pt x="124092" y="170626"/>
                </a:cubicBezTo>
                <a:lnTo>
                  <a:pt x="124092" y="104702"/>
                </a:ln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52" name="Text 50"/>
          <p:cNvSpPr/>
          <p:nvPr/>
        </p:nvSpPr>
        <p:spPr>
          <a:xfrm>
            <a:off x="1115056" y="7947576"/>
            <a:ext cx="14580763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6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以上四个概念构成了本项目的技术基石，确保应用具备</a:t>
            </a:r>
            <a:r>
              <a:rPr lang="en-US" sz="1563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高可用性</a:t>
            </a:r>
            <a:r>
              <a:rPr lang="en-US" sz="156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563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可复现性</a:t>
            </a:r>
            <a:r>
              <a:rPr lang="en-US" sz="156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sz="1563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数据可靠性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3603" y="629417"/>
            <a:ext cx="503672" cy="503672"/>
          </a:xfrm>
          <a:custGeom>
            <a:avLst/>
            <a:gdLst/>
            <a:ahLst/>
            <a:cxnLst/>
            <a:rect l="l" t="t" r="r" b="b"/>
            <a:pathLst>
              <a:path w="503672" h="503672">
                <a:moveTo>
                  <a:pt x="100734" y="0"/>
                </a:moveTo>
                <a:lnTo>
                  <a:pt x="402937" y="0"/>
                </a:lnTo>
                <a:cubicBezTo>
                  <a:pt x="458571" y="0"/>
                  <a:pt x="503672" y="45100"/>
                  <a:pt x="503672" y="100734"/>
                </a:cubicBezTo>
                <a:lnTo>
                  <a:pt x="503672" y="402937"/>
                </a:lnTo>
                <a:cubicBezTo>
                  <a:pt x="503672" y="458571"/>
                  <a:pt x="458571" y="503672"/>
                  <a:pt x="402937" y="503672"/>
                </a:cubicBezTo>
                <a:lnTo>
                  <a:pt x="100734" y="503672"/>
                </a:lnTo>
                <a:cubicBezTo>
                  <a:pt x="45100" y="503672"/>
                  <a:pt x="0" y="458571"/>
                  <a:pt x="0" y="402937"/>
                </a:cubicBezTo>
                <a:lnTo>
                  <a:pt x="0" y="100734"/>
                </a:lnTo>
                <a:cubicBezTo>
                  <a:pt x="0" y="45100"/>
                  <a:pt x="45100" y="0"/>
                  <a:pt x="100734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" name="Shape 1"/>
          <p:cNvSpPr/>
          <p:nvPr/>
        </p:nvSpPr>
        <p:spPr>
          <a:xfrm>
            <a:off x="629486" y="755234"/>
            <a:ext cx="251836" cy="251836"/>
          </a:xfrm>
          <a:custGeom>
            <a:avLst/>
            <a:gdLst/>
            <a:ahLst/>
            <a:cxnLst/>
            <a:rect l="l" t="t" r="r" b="b"/>
            <a:pathLst>
              <a:path w="251836" h="251836">
                <a:moveTo>
                  <a:pt x="94438" y="31479"/>
                </a:moveTo>
                <a:cubicBezTo>
                  <a:pt x="94438" y="22773"/>
                  <a:pt x="101472" y="15740"/>
                  <a:pt x="110178" y="15740"/>
                </a:cubicBezTo>
                <a:lnTo>
                  <a:pt x="141658" y="15740"/>
                </a:lnTo>
                <a:cubicBezTo>
                  <a:pt x="150364" y="15740"/>
                  <a:pt x="157397" y="22773"/>
                  <a:pt x="157397" y="31479"/>
                </a:cubicBezTo>
                <a:lnTo>
                  <a:pt x="157397" y="62959"/>
                </a:lnTo>
                <a:cubicBezTo>
                  <a:pt x="157397" y="71665"/>
                  <a:pt x="150364" y="78699"/>
                  <a:pt x="141658" y="78699"/>
                </a:cubicBezTo>
                <a:lnTo>
                  <a:pt x="137723" y="78699"/>
                </a:lnTo>
                <a:lnTo>
                  <a:pt x="137723" y="110178"/>
                </a:lnTo>
                <a:lnTo>
                  <a:pt x="196747" y="110178"/>
                </a:lnTo>
                <a:cubicBezTo>
                  <a:pt x="216323" y="110178"/>
                  <a:pt x="232161" y="126016"/>
                  <a:pt x="232161" y="145593"/>
                </a:cubicBezTo>
                <a:lnTo>
                  <a:pt x="232161" y="173137"/>
                </a:lnTo>
                <a:lnTo>
                  <a:pt x="236096" y="173137"/>
                </a:lnTo>
                <a:cubicBezTo>
                  <a:pt x="244802" y="173137"/>
                  <a:pt x="251836" y="180171"/>
                  <a:pt x="251836" y="188877"/>
                </a:cubicBezTo>
                <a:lnTo>
                  <a:pt x="251836" y="220356"/>
                </a:lnTo>
                <a:cubicBezTo>
                  <a:pt x="251836" y="229062"/>
                  <a:pt x="244802" y="236096"/>
                  <a:pt x="236096" y="236096"/>
                </a:cubicBezTo>
                <a:lnTo>
                  <a:pt x="204617" y="236096"/>
                </a:lnTo>
                <a:cubicBezTo>
                  <a:pt x="195911" y="236096"/>
                  <a:pt x="188877" y="229062"/>
                  <a:pt x="188877" y="220356"/>
                </a:cubicBezTo>
                <a:lnTo>
                  <a:pt x="188877" y="188877"/>
                </a:lnTo>
                <a:cubicBezTo>
                  <a:pt x="188877" y="180171"/>
                  <a:pt x="195911" y="173137"/>
                  <a:pt x="204617" y="173137"/>
                </a:cubicBezTo>
                <a:lnTo>
                  <a:pt x="208552" y="173137"/>
                </a:lnTo>
                <a:lnTo>
                  <a:pt x="208552" y="145593"/>
                </a:lnTo>
                <a:cubicBezTo>
                  <a:pt x="208552" y="139051"/>
                  <a:pt x="203289" y="133788"/>
                  <a:pt x="196747" y="133788"/>
                </a:cubicBezTo>
                <a:lnTo>
                  <a:pt x="137723" y="133788"/>
                </a:lnTo>
                <a:lnTo>
                  <a:pt x="137723" y="173137"/>
                </a:lnTo>
                <a:lnTo>
                  <a:pt x="141658" y="173137"/>
                </a:lnTo>
                <a:cubicBezTo>
                  <a:pt x="150364" y="173137"/>
                  <a:pt x="157397" y="180171"/>
                  <a:pt x="157397" y="188877"/>
                </a:cubicBezTo>
                <a:lnTo>
                  <a:pt x="157397" y="220356"/>
                </a:lnTo>
                <a:cubicBezTo>
                  <a:pt x="157397" y="229062"/>
                  <a:pt x="150364" y="236096"/>
                  <a:pt x="141658" y="236096"/>
                </a:cubicBezTo>
                <a:lnTo>
                  <a:pt x="110178" y="236096"/>
                </a:lnTo>
                <a:cubicBezTo>
                  <a:pt x="101472" y="236096"/>
                  <a:pt x="94438" y="229062"/>
                  <a:pt x="94438" y="220356"/>
                </a:cubicBezTo>
                <a:lnTo>
                  <a:pt x="94438" y="188877"/>
                </a:lnTo>
                <a:cubicBezTo>
                  <a:pt x="94438" y="180171"/>
                  <a:pt x="101472" y="173137"/>
                  <a:pt x="110178" y="173137"/>
                </a:cubicBezTo>
                <a:lnTo>
                  <a:pt x="114113" y="173137"/>
                </a:lnTo>
                <a:lnTo>
                  <a:pt x="114113" y="133788"/>
                </a:lnTo>
                <a:lnTo>
                  <a:pt x="55089" y="133788"/>
                </a:lnTo>
                <a:cubicBezTo>
                  <a:pt x="48547" y="133788"/>
                  <a:pt x="43284" y="139051"/>
                  <a:pt x="43284" y="145593"/>
                </a:cubicBezTo>
                <a:lnTo>
                  <a:pt x="43284" y="173137"/>
                </a:lnTo>
                <a:lnTo>
                  <a:pt x="47219" y="173137"/>
                </a:lnTo>
                <a:cubicBezTo>
                  <a:pt x="55925" y="173137"/>
                  <a:pt x="62959" y="180171"/>
                  <a:pt x="62959" y="188877"/>
                </a:cubicBezTo>
                <a:lnTo>
                  <a:pt x="62959" y="220356"/>
                </a:lnTo>
                <a:cubicBezTo>
                  <a:pt x="62959" y="229062"/>
                  <a:pt x="55925" y="236096"/>
                  <a:pt x="47219" y="236096"/>
                </a:cubicBezTo>
                <a:lnTo>
                  <a:pt x="15740" y="236096"/>
                </a:lnTo>
                <a:cubicBezTo>
                  <a:pt x="7034" y="236096"/>
                  <a:pt x="0" y="229062"/>
                  <a:pt x="0" y="220356"/>
                </a:cubicBezTo>
                <a:lnTo>
                  <a:pt x="0" y="188877"/>
                </a:lnTo>
                <a:cubicBezTo>
                  <a:pt x="0" y="180171"/>
                  <a:pt x="7034" y="173137"/>
                  <a:pt x="15740" y="173137"/>
                </a:cubicBezTo>
                <a:lnTo>
                  <a:pt x="19675" y="173137"/>
                </a:lnTo>
                <a:lnTo>
                  <a:pt x="19675" y="145593"/>
                </a:lnTo>
                <a:cubicBezTo>
                  <a:pt x="19675" y="126016"/>
                  <a:pt x="35513" y="110178"/>
                  <a:pt x="55089" y="110178"/>
                </a:cubicBezTo>
                <a:lnTo>
                  <a:pt x="114113" y="110178"/>
                </a:lnTo>
                <a:lnTo>
                  <a:pt x="114113" y="78699"/>
                </a:lnTo>
                <a:lnTo>
                  <a:pt x="110178" y="78699"/>
                </a:lnTo>
                <a:cubicBezTo>
                  <a:pt x="101472" y="78699"/>
                  <a:pt x="94438" y="71665"/>
                  <a:pt x="94438" y="62959"/>
                </a:cubicBezTo>
                <a:lnTo>
                  <a:pt x="94438" y="3147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158217" y="503604"/>
            <a:ext cx="3853088" cy="5036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5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系统架构与数据流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58217" y="1007208"/>
            <a:ext cx="3714578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b="1" kern="0" spc="69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ARCHITECTURE &amp; DATA FLOW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9125" y="1516159"/>
            <a:ext cx="8988991" cy="7112815"/>
          </a:xfrm>
          <a:custGeom>
            <a:avLst/>
            <a:gdLst/>
            <a:ahLst/>
            <a:cxnLst/>
            <a:rect l="l" t="t" r="r" b="b"/>
            <a:pathLst>
              <a:path w="8988991" h="7112815">
                <a:moveTo>
                  <a:pt x="100717" y="0"/>
                </a:moveTo>
                <a:lnTo>
                  <a:pt x="8888274" y="0"/>
                </a:lnTo>
                <a:cubicBezTo>
                  <a:pt x="8943898" y="0"/>
                  <a:pt x="8988991" y="45093"/>
                  <a:pt x="8988991" y="100717"/>
                </a:cubicBezTo>
                <a:lnTo>
                  <a:pt x="8988991" y="7012097"/>
                </a:lnTo>
                <a:cubicBezTo>
                  <a:pt x="8988991" y="7067722"/>
                  <a:pt x="8943898" y="7112815"/>
                  <a:pt x="8888274" y="7112815"/>
                </a:cubicBezTo>
                <a:lnTo>
                  <a:pt x="100717" y="7112815"/>
                </a:lnTo>
                <a:cubicBezTo>
                  <a:pt x="45093" y="7112815"/>
                  <a:pt x="0" y="7067722"/>
                  <a:pt x="0" y="7012097"/>
                </a:cubicBezTo>
                <a:lnTo>
                  <a:pt x="0" y="100717"/>
                </a:lnTo>
                <a:cubicBezTo>
                  <a:pt x="0" y="45130"/>
                  <a:pt x="45130" y="0"/>
                  <a:pt x="100717" y="0"/>
                </a:cubicBezTo>
                <a:close/>
              </a:path>
            </a:pathLst>
          </a:custGeom>
          <a:solidFill>
            <a:srgbClr val="2D3748"/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03490" y="1773484"/>
            <a:ext cx="8600192" cy="352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98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三层应用架构拓扑图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77495" y="2539760"/>
            <a:ext cx="8445998" cy="1961226"/>
          </a:xfrm>
          <a:custGeom>
            <a:avLst/>
            <a:gdLst/>
            <a:ahLst/>
            <a:cxnLst/>
            <a:rect l="l" t="t" r="r" b="b"/>
            <a:pathLst>
              <a:path w="8445998" h="1961226">
                <a:moveTo>
                  <a:pt x="100729" y="0"/>
                </a:moveTo>
                <a:lnTo>
                  <a:pt x="8345269" y="0"/>
                </a:lnTo>
                <a:cubicBezTo>
                  <a:pt x="8400900" y="0"/>
                  <a:pt x="8445998" y="45098"/>
                  <a:pt x="8445998" y="100729"/>
                </a:cubicBezTo>
                <a:lnTo>
                  <a:pt x="8445998" y="1860498"/>
                </a:lnTo>
                <a:cubicBezTo>
                  <a:pt x="8445998" y="1916129"/>
                  <a:pt x="8400900" y="1961226"/>
                  <a:pt x="8345269" y="1961226"/>
                </a:cubicBezTo>
                <a:lnTo>
                  <a:pt x="100729" y="1961226"/>
                </a:lnTo>
                <a:cubicBezTo>
                  <a:pt x="45098" y="1961226"/>
                  <a:pt x="0" y="1916129"/>
                  <a:pt x="0" y="1860498"/>
                </a:cubicBezTo>
                <a:lnTo>
                  <a:pt x="0" y="100729"/>
                </a:lnTo>
                <a:cubicBezTo>
                  <a:pt x="0" y="45135"/>
                  <a:pt x="45135" y="0"/>
                  <a:pt x="100729" y="0"/>
                </a:cubicBezTo>
                <a:close/>
              </a:path>
            </a:pathLst>
          </a:custGeom>
          <a:solidFill>
            <a:srgbClr val="319795"/>
          </a:solidFill>
          <a:ln w="22281">
            <a:solidFill>
              <a:srgbClr val="F6AD55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4815607" y="2752213"/>
            <a:ext cx="377754" cy="377754"/>
          </a:xfrm>
          <a:custGeom>
            <a:avLst/>
            <a:gdLst/>
            <a:ahLst/>
            <a:cxnLst/>
            <a:rect l="l" t="t" r="r" b="b"/>
            <a:pathLst>
              <a:path w="377754" h="377754">
                <a:moveTo>
                  <a:pt x="259632" y="206584"/>
                </a:moveTo>
                <a:lnTo>
                  <a:pt x="118786" y="206584"/>
                </a:lnTo>
                <a:cubicBezTo>
                  <a:pt x="120925" y="254172"/>
                  <a:pt x="131476" y="297997"/>
                  <a:pt x="146453" y="330092"/>
                </a:cubicBezTo>
                <a:cubicBezTo>
                  <a:pt x="154864" y="348168"/>
                  <a:pt x="163939" y="360932"/>
                  <a:pt x="172350" y="368753"/>
                </a:cubicBezTo>
                <a:cubicBezTo>
                  <a:pt x="180613" y="376499"/>
                  <a:pt x="186295" y="377754"/>
                  <a:pt x="189246" y="377754"/>
                </a:cubicBezTo>
                <a:cubicBezTo>
                  <a:pt x="192197" y="377754"/>
                  <a:pt x="197878" y="376499"/>
                  <a:pt x="206141" y="368753"/>
                </a:cubicBezTo>
                <a:cubicBezTo>
                  <a:pt x="214552" y="360932"/>
                  <a:pt x="223627" y="348094"/>
                  <a:pt x="232038" y="330092"/>
                </a:cubicBezTo>
                <a:cubicBezTo>
                  <a:pt x="247015" y="297997"/>
                  <a:pt x="257566" y="254172"/>
                  <a:pt x="259706" y="206584"/>
                </a:cubicBezTo>
                <a:close/>
                <a:moveTo>
                  <a:pt x="118712" y="171170"/>
                </a:moveTo>
                <a:lnTo>
                  <a:pt x="259558" y="171170"/>
                </a:lnTo>
                <a:cubicBezTo>
                  <a:pt x="257492" y="123582"/>
                  <a:pt x="246942" y="79756"/>
                  <a:pt x="231964" y="47662"/>
                </a:cubicBezTo>
                <a:cubicBezTo>
                  <a:pt x="223553" y="29660"/>
                  <a:pt x="214479" y="16822"/>
                  <a:pt x="206068" y="9001"/>
                </a:cubicBezTo>
                <a:cubicBezTo>
                  <a:pt x="197804" y="1254"/>
                  <a:pt x="192123" y="0"/>
                  <a:pt x="189172" y="0"/>
                </a:cubicBezTo>
                <a:cubicBezTo>
                  <a:pt x="186221" y="0"/>
                  <a:pt x="180540" y="1254"/>
                  <a:pt x="172276" y="9001"/>
                </a:cubicBezTo>
                <a:cubicBezTo>
                  <a:pt x="163865" y="16822"/>
                  <a:pt x="154790" y="29660"/>
                  <a:pt x="146380" y="47662"/>
                </a:cubicBezTo>
                <a:cubicBezTo>
                  <a:pt x="131402" y="79756"/>
                  <a:pt x="120852" y="123582"/>
                  <a:pt x="118712" y="171170"/>
                </a:cubicBezTo>
                <a:close/>
                <a:moveTo>
                  <a:pt x="83298" y="171170"/>
                </a:moveTo>
                <a:cubicBezTo>
                  <a:pt x="85880" y="108014"/>
                  <a:pt x="102185" y="49359"/>
                  <a:pt x="126016" y="10846"/>
                </a:cubicBezTo>
                <a:cubicBezTo>
                  <a:pt x="58065" y="34898"/>
                  <a:pt x="8042" y="96799"/>
                  <a:pt x="1107" y="171170"/>
                </a:cubicBezTo>
                <a:lnTo>
                  <a:pt x="83298" y="171170"/>
                </a:lnTo>
                <a:close/>
                <a:moveTo>
                  <a:pt x="1107" y="206584"/>
                </a:moveTo>
                <a:cubicBezTo>
                  <a:pt x="8042" y="280954"/>
                  <a:pt x="58065" y="342856"/>
                  <a:pt x="126016" y="366908"/>
                </a:cubicBezTo>
                <a:cubicBezTo>
                  <a:pt x="102185" y="328395"/>
                  <a:pt x="85880" y="269740"/>
                  <a:pt x="83298" y="206584"/>
                </a:cubicBezTo>
                <a:lnTo>
                  <a:pt x="1107" y="206584"/>
                </a:lnTo>
                <a:close/>
                <a:moveTo>
                  <a:pt x="295046" y="206584"/>
                </a:moveTo>
                <a:cubicBezTo>
                  <a:pt x="292464" y="269740"/>
                  <a:pt x="276159" y="328395"/>
                  <a:pt x="252328" y="366908"/>
                </a:cubicBezTo>
                <a:cubicBezTo>
                  <a:pt x="320279" y="342782"/>
                  <a:pt x="370302" y="280954"/>
                  <a:pt x="377237" y="206584"/>
                </a:cubicBezTo>
                <a:lnTo>
                  <a:pt x="295046" y="206584"/>
                </a:lnTo>
                <a:close/>
                <a:moveTo>
                  <a:pt x="377237" y="171170"/>
                </a:moveTo>
                <a:cubicBezTo>
                  <a:pt x="370302" y="96799"/>
                  <a:pt x="320279" y="34898"/>
                  <a:pt x="252328" y="10846"/>
                </a:cubicBezTo>
                <a:cubicBezTo>
                  <a:pt x="276159" y="49359"/>
                  <a:pt x="292464" y="108014"/>
                  <a:pt x="295046" y="171170"/>
                </a:cubicBezTo>
                <a:lnTo>
                  <a:pt x="377237" y="17117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933284" y="3230618"/>
            <a:ext cx="8134296" cy="352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8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Browser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45875" y="3633257"/>
            <a:ext cx="8109112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用户浏览器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989947" y="3985504"/>
            <a:ext cx="8020970" cy="302203"/>
          </a:xfrm>
          <a:custGeom>
            <a:avLst/>
            <a:gdLst/>
            <a:ahLst/>
            <a:cxnLst/>
            <a:rect l="l" t="t" r="r" b="b"/>
            <a:pathLst>
              <a:path w="8020970" h="302203">
                <a:moveTo>
                  <a:pt x="50368" y="0"/>
                </a:moveTo>
                <a:lnTo>
                  <a:pt x="7970602" y="0"/>
                </a:lnTo>
                <a:cubicBezTo>
                  <a:pt x="7998419" y="0"/>
                  <a:pt x="8020970" y="22551"/>
                  <a:pt x="8020970" y="50368"/>
                </a:cubicBezTo>
                <a:lnTo>
                  <a:pt x="8020970" y="251835"/>
                </a:lnTo>
                <a:cubicBezTo>
                  <a:pt x="8020970" y="279652"/>
                  <a:pt x="7998419" y="302203"/>
                  <a:pt x="7970602" y="302203"/>
                </a:cubicBezTo>
                <a:lnTo>
                  <a:pt x="50368" y="302203"/>
                </a:lnTo>
                <a:cubicBezTo>
                  <a:pt x="22551" y="302203"/>
                  <a:pt x="0" y="279652"/>
                  <a:pt x="0" y="251835"/>
                </a:cubicBezTo>
                <a:lnTo>
                  <a:pt x="0" y="50368"/>
                </a:lnTo>
                <a:cubicBezTo>
                  <a:pt x="0" y="22569"/>
                  <a:pt x="22569" y="0"/>
                  <a:pt x="50368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52788" y="4035724"/>
            <a:ext cx="7895052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9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Port: 80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36733" y="4624239"/>
            <a:ext cx="805875" cy="25184"/>
          </a:xfrm>
          <a:custGeom>
            <a:avLst/>
            <a:gdLst/>
            <a:ahLst/>
            <a:cxnLst/>
            <a:rect l="l" t="t" r="r" b="b"/>
            <a:pathLst>
              <a:path w="805875" h="25184">
                <a:moveTo>
                  <a:pt x="0" y="0"/>
                </a:moveTo>
                <a:lnTo>
                  <a:pt x="805875" y="0"/>
                </a:lnTo>
                <a:lnTo>
                  <a:pt x="805875" y="25184"/>
                </a:lnTo>
                <a:lnTo>
                  <a:pt x="0" y="25184"/>
                </a:lnTo>
                <a:lnTo>
                  <a:pt x="0" y="0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5" name="Shape 13"/>
          <p:cNvSpPr/>
          <p:nvPr/>
        </p:nvSpPr>
        <p:spPr>
          <a:xfrm>
            <a:off x="4906897" y="4510852"/>
            <a:ext cx="188877" cy="251836"/>
          </a:xfrm>
          <a:custGeom>
            <a:avLst/>
            <a:gdLst/>
            <a:ahLst/>
            <a:cxnLst/>
            <a:rect l="l" t="t" r="r" b="b"/>
            <a:pathLst>
              <a:path w="188877" h="251836">
                <a:moveTo>
                  <a:pt x="83322" y="247212"/>
                </a:moveTo>
                <a:cubicBezTo>
                  <a:pt x="89471" y="253361"/>
                  <a:pt x="99455" y="253361"/>
                  <a:pt x="105604" y="247212"/>
                </a:cubicBezTo>
                <a:lnTo>
                  <a:pt x="184302" y="168514"/>
                </a:lnTo>
                <a:cubicBezTo>
                  <a:pt x="190451" y="162365"/>
                  <a:pt x="190451" y="152380"/>
                  <a:pt x="184302" y="146232"/>
                </a:cubicBezTo>
                <a:cubicBezTo>
                  <a:pt x="178154" y="140084"/>
                  <a:pt x="168169" y="140084"/>
                  <a:pt x="162021" y="146232"/>
                </a:cubicBezTo>
                <a:lnTo>
                  <a:pt x="110178" y="198075"/>
                </a:lnTo>
                <a:lnTo>
                  <a:pt x="110178" y="15740"/>
                </a:lnTo>
                <a:cubicBezTo>
                  <a:pt x="110178" y="7034"/>
                  <a:pt x="103144" y="0"/>
                  <a:pt x="94438" y="0"/>
                </a:cubicBezTo>
                <a:cubicBezTo>
                  <a:pt x="85732" y="0"/>
                  <a:pt x="78699" y="7034"/>
                  <a:pt x="78699" y="15740"/>
                </a:cubicBezTo>
                <a:lnTo>
                  <a:pt x="78699" y="198075"/>
                </a:lnTo>
                <a:lnTo>
                  <a:pt x="26856" y="146232"/>
                </a:lnTo>
                <a:cubicBezTo>
                  <a:pt x="20708" y="140084"/>
                  <a:pt x="10723" y="140084"/>
                  <a:pt x="4574" y="146232"/>
                </a:cubicBezTo>
                <a:cubicBezTo>
                  <a:pt x="-1574" y="152380"/>
                  <a:pt x="-1574" y="162365"/>
                  <a:pt x="4574" y="168514"/>
                </a:cubicBezTo>
                <a:lnTo>
                  <a:pt x="83273" y="247212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6" name="Shape 14"/>
          <p:cNvSpPr/>
          <p:nvPr/>
        </p:nvSpPr>
        <p:spPr>
          <a:xfrm>
            <a:off x="5360140" y="4624239"/>
            <a:ext cx="805875" cy="25184"/>
          </a:xfrm>
          <a:custGeom>
            <a:avLst/>
            <a:gdLst/>
            <a:ahLst/>
            <a:cxnLst/>
            <a:rect l="l" t="t" r="r" b="b"/>
            <a:pathLst>
              <a:path w="805875" h="25184">
                <a:moveTo>
                  <a:pt x="0" y="0"/>
                </a:moveTo>
                <a:lnTo>
                  <a:pt x="805875" y="0"/>
                </a:lnTo>
                <a:lnTo>
                  <a:pt x="805875" y="25184"/>
                </a:lnTo>
                <a:lnTo>
                  <a:pt x="0" y="25184"/>
                </a:lnTo>
                <a:lnTo>
                  <a:pt x="0" y="0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7" name="Shape 15"/>
          <p:cNvSpPr/>
          <p:nvPr/>
        </p:nvSpPr>
        <p:spPr>
          <a:xfrm>
            <a:off x="777495" y="4773699"/>
            <a:ext cx="4114422" cy="1986410"/>
          </a:xfrm>
          <a:custGeom>
            <a:avLst/>
            <a:gdLst/>
            <a:ahLst/>
            <a:cxnLst/>
            <a:rect l="l" t="t" r="r" b="b"/>
            <a:pathLst>
              <a:path w="4114422" h="1986410">
                <a:moveTo>
                  <a:pt x="100731" y="0"/>
                </a:moveTo>
                <a:lnTo>
                  <a:pt x="4013692" y="0"/>
                </a:lnTo>
                <a:cubicBezTo>
                  <a:pt x="4069324" y="0"/>
                  <a:pt x="4114422" y="45099"/>
                  <a:pt x="4114422" y="100731"/>
                </a:cubicBezTo>
                <a:lnTo>
                  <a:pt x="4114422" y="1885679"/>
                </a:lnTo>
                <a:cubicBezTo>
                  <a:pt x="4114422" y="1941311"/>
                  <a:pt x="4069324" y="1986410"/>
                  <a:pt x="4013692" y="1986410"/>
                </a:cubicBezTo>
                <a:lnTo>
                  <a:pt x="100731" y="1986410"/>
                </a:lnTo>
                <a:cubicBezTo>
                  <a:pt x="45099" y="1986410"/>
                  <a:pt x="0" y="1941311"/>
                  <a:pt x="0" y="1885679"/>
                </a:cubicBezTo>
                <a:lnTo>
                  <a:pt x="0" y="100731"/>
                </a:lnTo>
                <a:cubicBezTo>
                  <a:pt x="0" y="45099"/>
                  <a:pt x="45099" y="0"/>
                  <a:pt x="100731" y="0"/>
                </a:cubicBezTo>
                <a:close/>
              </a:path>
            </a:pathLst>
          </a:custGeom>
          <a:solidFill>
            <a:srgbClr val="319795"/>
          </a:solidFill>
          <a:ln w="22281">
            <a:solidFill>
              <a:srgbClr val="F6AD55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2644690" y="4935754"/>
            <a:ext cx="377754" cy="302203"/>
          </a:xfrm>
          <a:custGeom>
            <a:avLst/>
            <a:gdLst/>
            <a:ahLst/>
            <a:cxnLst/>
            <a:rect l="l" t="t" r="r" b="b"/>
            <a:pathLst>
              <a:path w="377754" h="302203"/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889185" y="5338568"/>
            <a:ext cx="3890863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86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Nginx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95481" y="5690812"/>
            <a:ext cx="3878271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前端/反向代理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939552" y="6043060"/>
            <a:ext cx="3790129" cy="251836"/>
          </a:xfrm>
          <a:custGeom>
            <a:avLst/>
            <a:gdLst/>
            <a:ahLst/>
            <a:cxnLst/>
            <a:rect l="l" t="t" r="r" b="b"/>
            <a:pathLst>
              <a:path w="3790129" h="251836">
                <a:moveTo>
                  <a:pt x="50367" y="0"/>
                </a:moveTo>
                <a:lnTo>
                  <a:pt x="3739761" y="0"/>
                </a:lnTo>
                <a:cubicBezTo>
                  <a:pt x="3767578" y="0"/>
                  <a:pt x="3790129" y="22550"/>
                  <a:pt x="3790129" y="50367"/>
                </a:cubicBezTo>
                <a:lnTo>
                  <a:pt x="3790129" y="201469"/>
                </a:lnTo>
                <a:cubicBezTo>
                  <a:pt x="3790129" y="229286"/>
                  <a:pt x="3767578" y="251836"/>
                  <a:pt x="3739761" y="251836"/>
                </a:cubicBezTo>
                <a:lnTo>
                  <a:pt x="50367" y="251836"/>
                </a:lnTo>
                <a:cubicBezTo>
                  <a:pt x="22550" y="251836"/>
                  <a:pt x="0" y="229286"/>
                  <a:pt x="0" y="201469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002393" y="6068083"/>
            <a:ext cx="3664211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9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静态页面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939552" y="6344737"/>
            <a:ext cx="3790129" cy="251836"/>
          </a:xfrm>
          <a:custGeom>
            <a:avLst/>
            <a:gdLst/>
            <a:ahLst/>
            <a:cxnLst/>
            <a:rect l="l" t="t" r="r" b="b"/>
            <a:pathLst>
              <a:path w="3790129" h="251836">
                <a:moveTo>
                  <a:pt x="50367" y="0"/>
                </a:moveTo>
                <a:lnTo>
                  <a:pt x="3739761" y="0"/>
                </a:lnTo>
                <a:cubicBezTo>
                  <a:pt x="3767578" y="0"/>
                  <a:pt x="3790129" y="22550"/>
                  <a:pt x="3790129" y="50367"/>
                </a:cubicBezTo>
                <a:lnTo>
                  <a:pt x="3790129" y="201469"/>
                </a:lnTo>
                <a:cubicBezTo>
                  <a:pt x="3790129" y="229286"/>
                  <a:pt x="3767578" y="251836"/>
                  <a:pt x="3739761" y="251836"/>
                </a:cubicBezTo>
                <a:lnTo>
                  <a:pt x="50367" y="251836"/>
                </a:lnTo>
                <a:cubicBezTo>
                  <a:pt x="22550" y="251836"/>
                  <a:pt x="0" y="229286"/>
                  <a:pt x="0" y="201469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02393" y="6369764"/>
            <a:ext cx="3664211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9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/api反代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113171" y="4773699"/>
            <a:ext cx="4114422" cy="1986410"/>
          </a:xfrm>
          <a:custGeom>
            <a:avLst/>
            <a:gdLst/>
            <a:ahLst/>
            <a:cxnLst/>
            <a:rect l="l" t="t" r="r" b="b"/>
            <a:pathLst>
              <a:path w="4114422" h="1986410">
                <a:moveTo>
                  <a:pt x="100731" y="0"/>
                </a:moveTo>
                <a:lnTo>
                  <a:pt x="4013692" y="0"/>
                </a:lnTo>
                <a:cubicBezTo>
                  <a:pt x="4069324" y="0"/>
                  <a:pt x="4114422" y="45099"/>
                  <a:pt x="4114422" y="100731"/>
                </a:cubicBezTo>
                <a:lnTo>
                  <a:pt x="4114422" y="1885679"/>
                </a:lnTo>
                <a:cubicBezTo>
                  <a:pt x="4114422" y="1941311"/>
                  <a:pt x="4069324" y="1986410"/>
                  <a:pt x="4013692" y="1986410"/>
                </a:cubicBezTo>
                <a:lnTo>
                  <a:pt x="100731" y="1986410"/>
                </a:lnTo>
                <a:cubicBezTo>
                  <a:pt x="45099" y="1986410"/>
                  <a:pt x="0" y="1941311"/>
                  <a:pt x="0" y="1885679"/>
                </a:cubicBezTo>
                <a:lnTo>
                  <a:pt x="0" y="100731"/>
                </a:lnTo>
                <a:cubicBezTo>
                  <a:pt x="0" y="45099"/>
                  <a:pt x="45099" y="0"/>
                  <a:pt x="100731" y="0"/>
                </a:cubicBezTo>
                <a:close/>
              </a:path>
            </a:pathLst>
          </a:custGeom>
          <a:solidFill>
            <a:srgbClr val="319795"/>
          </a:solidFill>
          <a:ln w="22281">
            <a:solidFill>
              <a:srgbClr val="F6AD55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7037029" y="4935754"/>
            <a:ext cx="264428" cy="302203"/>
          </a:xfrm>
          <a:custGeom>
            <a:avLst/>
            <a:gdLst/>
            <a:ahLst/>
            <a:cxnLst/>
            <a:rect l="l" t="t" r="r" b="b"/>
            <a:pathLst>
              <a:path w="264428" h="302203">
                <a:moveTo>
                  <a:pt x="37775" y="18888"/>
                </a:moveTo>
                <a:cubicBezTo>
                  <a:pt x="16940" y="18888"/>
                  <a:pt x="0" y="35828"/>
                  <a:pt x="0" y="56663"/>
                </a:cubicBezTo>
                <a:lnTo>
                  <a:pt x="0" y="94438"/>
                </a:lnTo>
                <a:cubicBezTo>
                  <a:pt x="0" y="115274"/>
                  <a:pt x="16940" y="132214"/>
                  <a:pt x="37775" y="132214"/>
                </a:cubicBezTo>
                <a:lnTo>
                  <a:pt x="226652" y="132214"/>
                </a:lnTo>
                <a:cubicBezTo>
                  <a:pt x="247488" y="132214"/>
                  <a:pt x="264428" y="115274"/>
                  <a:pt x="264428" y="94438"/>
                </a:cubicBezTo>
                <a:lnTo>
                  <a:pt x="264428" y="56663"/>
                </a:lnTo>
                <a:cubicBezTo>
                  <a:pt x="264428" y="35828"/>
                  <a:pt x="247488" y="18888"/>
                  <a:pt x="226652" y="18888"/>
                </a:cubicBezTo>
                <a:lnTo>
                  <a:pt x="37775" y="18888"/>
                </a:lnTo>
                <a:close/>
                <a:moveTo>
                  <a:pt x="165267" y="61385"/>
                </a:moveTo>
                <a:cubicBezTo>
                  <a:pt x="173086" y="61385"/>
                  <a:pt x="179433" y="67732"/>
                  <a:pt x="179433" y="75551"/>
                </a:cubicBezTo>
                <a:cubicBezTo>
                  <a:pt x="179433" y="83369"/>
                  <a:pt x="173086" y="89716"/>
                  <a:pt x="165267" y="89716"/>
                </a:cubicBezTo>
                <a:cubicBezTo>
                  <a:pt x="157449" y="89716"/>
                  <a:pt x="151101" y="83369"/>
                  <a:pt x="151101" y="75551"/>
                </a:cubicBezTo>
                <a:cubicBezTo>
                  <a:pt x="151101" y="67732"/>
                  <a:pt x="157449" y="61385"/>
                  <a:pt x="165267" y="61385"/>
                </a:cubicBezTo>
                <a:close/>
                <a:moveTo>
                  <a:pt x="198321" y="75551"/>
                </a:moveTo>
                <a:cubicBezTo>
                  <a:pt x="198321" y="67732"/>
                  <a:pt x="204668" y="61385"/>
                  <a:pt x="212486" y="61385"/>
                </a:cubicBezTo>
                <a:cubicBezTo>
                  <a:pt x="220305" y="61385"/>
                  <a:pt x="226652" y="67732"/>
                  <a:pt x="226652" y="75551"/>
                </a:cubicBezTo>
                <a:cubicBezTo>
                  <a:pt x="226652" y="83369"/>
                  <a:pt x="220305" y="89716"/>
                  <a:pt x="212486" y="89716"/>
                </a:cubicBezTo>
                <a:cubicBezTo>
                  <a:pt x="204668" y="89716"/>
                  <a:pt x="198321" y="83369"/>
                  <a:pt x="198321" y="75551"/>
                </a:cubicBezTo>
                <a:close/>
                <a:moveTo>
                  <a:pt x="37775" y="169989"/>
                </a:moveTo>
                <a:cubicBezTo>
                  <a:pt x="16940" y="169989"/>
                  <a:pt x="0" y="186929"/>
                  <a:pt x="0" y="207765"/>
                </a:cubicBezTo>
                <a:lnTo>
                  <a:pt x="0" y="245540"/>
                </a:lnTo>
                <a:cubicBezTo>
                  <a:pt x="0" y="266375"/>
                  <a:pt x="16940" y="283315"/>
                  <a:pt x="37775" y="283315"/>
                </a:cubicBezTo>
                <a:lnTo>
                  <a:pt x="226652" y="283315"/>
                </a:lnTo>
                <a:cubicBezTo>
                  <a:pt x="247488" y="283315"/>
                  <a:pt x="264428" y="266375"/>
                  <a:pt x="264428" y="245540"/>
                </a:cubicBezTo>
                <a:lnTo>
                  <a:pt x="264428" y="207765"/>
                </a:lnTo>
                <a:cubicBezTo>
                  <a:pt x="264428" y="186929"/>
                  <a:pt x="247488" y="169989"/>
                  <a:pt x="226652" y="169989"/>
                </a:cubicBezTo>
                <a:lnTo>
                  <a:pt x="37775" y="169989"/>
                </a:lnTo>
                <a:close/>
                <a:moveTo>
                  <a:pt x="165267" y="212486"/>
                </a:moveTo>
                <a:cubicBezTo>
                  <a:pt x="173086" y="212486"/>
                  <a:pt x="179433" y="218834"/>
                  <a:pt x="179433" y="226652"/>
                </a:cubicBezTo>
                <a:cubicBezTo>
                  <a:pt x="179433" y="234471"/>
                  <a:pt x="173086" y="240818"/>
                  <a:pt x="165267" y="240818"/>
                </a:cubicBezTo>
                <a:cubicBezTo>
                  <a:pt x="157449" y="240818"/>
                  <a:pt x="151101" y="234471"/>
                  <a:pt x="151101" y="226652"/>
                </a:cubicBezTo>
                <a:cubicBezTo>
                  <a:pt x="151101" y="218834"/>
                  <a:pt x="157449" y="212486"/>
                  <a:pt x="165267" y="212486"/>
                </a:cubicBezTo>
                <a:close/>
                <a:moveTo>
                  <a:pt x="198321" y="226652"/>
                </a:moveTo>
                <a:cubicBezTo>
                  <a:pt x="198321" y="218834"/>
                  <a:pt x="204668" y="212486"/>
                  <a:pt x="212486" y="212486"/>
                </a:cubicBezTo>
                <a:cubicBezTo>
                  <a:pt x="220305" y="212486"/>
                  <a:pt x="226652" y="218834"/>
                  <a:pt x="226652" y="226652"/>
                </a:cubicBezTo>
                <a:cubicBezTo>
                  <a:pt x="226652" y="234471"/>
                  <a:pt x="220305" y="240818"/>
                  <a:pt x="212486" y="240818"/>
                </a:cubicBezTo>
                <a:cubicBezTo>
                  <a:pt x="204668" y="240818"/>
                  <a:pt x="198321" y="234471"/>
                  <a:pt x="198321" y="22665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5224861" y="5338568"/>
            <a:ext cx="3890863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86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231157" y="5690812"/>
            <a:ext cx="3878271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API服务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275228" y="6043060"/>
            <a:ext cx="3790129" cy="251836"/>
          </a:xfrm>
          <a:custGeom>
            <a:avLst/>
            <a:gdLst/>
            <a:ahLst/>
            <a:cxnLst/>
            <a:rect l="l" t="t" r="r" b="b"/>
            <a:pathLst>
              <a:path w="3790129" h="251836">
                <a:moveTo>
                  <a:pt x="50367" y="0"/>
                </a:moveTo>
                <a:lnTo>
                  <a:pt x="3739761" y="0"/>
                </a:lnTo>
                <a:cubicBezTo>
                  <a:pt x="3767578" y="0"/>
                  <a:pt x="3790129" y="22550"/>
                  <a:pt x="3790129" y="50367"/>
                </a:cubicBezTo>
                <a:lnTo>
                  <a:pt x="3790129" y="201469"/>
                </a:lnTo>
                <a:cubicBezTo>
                  <a:pt x="3790129" y="229286"/>
                  <a:pt x="3767578" y="251836"/>
                  <a:pt x="3739761" y="251836"/>
                </a:cubicBezTo>
                <a:lnTo>
                  <a:pt x="50367" y="251836"/>
                </a:lnTo>
                <a:cubicBezTo>
                  <a:pt x="22550" y="251836"/>
                  <a:pt x="0" y="229286"/>
                  <a:pt x="0" y="201469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5338069" y="6068083"/>
            <a:ext cx="3664211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9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Port: 5000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275228" y="6344737"/>
            <a:ext cx="3790129" cy="251836"/>
          </a:xfrm>
          <a:custGeom>
            <a:avLst/>
            <a:gdLst/>
            <a:ahLst/>
            <a:cxnLst/>
            <a:rect l="l" t="t" r="r" b="b"/>
            <a:pathLst>
              <a:path w="3790129" h="251836">
                <a:moveTo>
                  <a:pt x="50367" y="0"/>
                </a:moveTo>
                <a:lnTo>
                  <a:pt x="3739761" y="0"/>
                </a:lnTo>
                <a:cubicBezTo>
                  <a:pt x="3767578" y="0"/>
                  <a:pt x="3790129" y="22550"/>
                  <a:pt x="3790129" y="50367"/>
                </a:cubicBezTo>
                <a:lnTo>
                  <a:pt x="3790129" y="201469"/>
                </a:lnTo>
                <a:cubicBezTo>
                  <a:pt x="3790129" y="229286"/>
                  <a:pt x="3767578" y="251836"/>
                  <a:pt x="3739761" y="251836"/>
                </a:cubicBezTo>
                <a:lnTo>
                  <a:pt x="50367" y="251836"/>
                </a:lnTo>
                <a:cubicBezTo>
                  <a:pt x="22550" y="251836"/>
                  <a:pt x="0" y="229286"/>
                  <a:pt x="0" y="201469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5338069" y="6369764"/>
            <a:ext cx="3664211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9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 API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36733" y="6882686"/>
            <a:ext cx="805875" cy="25184"/>
          </a:xfrm>
          <a:custGeom>
            <a:avLst/>
            <a:gdLst/>
            <a:ahLst/>
            <a:cxnLst/>
            <a:rect l="l" t="t" r="r" b="b"/>
            <a:pathLst>
              <a:path w="805875" h="25184">
                <a:moveTo>
                  <a:pt x="0" y="0"/>
                </a:moveTo>
                <a:lnTo>
                  <a:pt x="805875" y="0"/>
                </a:lnTo>
                <a:lnTo>
                  <a:pt x="805875" y="25184"/>
                </a:lnTo>
                <a:lnTo>
                  <a:pt x="0" y="25184"/>
                </a:lnTo>
                <a:lnTo>
                  <a:pt x="0" y="0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4" name="Shape 32"/>
          <p:cNvSpPr/>
          <p:nvPr/>
        </p:nvSpPr>
        <p:spPr>
          <a:xfrm>
            <a:off x="4906897" y="6769295"/>
            <a:ext cx="188877" cy="251836"/>
          </a:xfrm>
          <a:custGeom>
            <a:avLst/>
            <a:gdLst/>
            <a:ahLst/>
            <a:cxnLst/>
            <a:rect l="l" t="t" r="r" b="b"/>
            <a:pathLst>
              <a:path w="188877" h="251836">
                <a:moveTo>
                  <a:pt x="83322" y="247212"/>
                </a:moveTo>
                <a:cubicBezTo>
                  <a:pt x="89471" y="253361"/>
                  <a:pt x="99455" y="253361"/>
                  <a:pt x="105604" y="247212"/>
                </a:cubicBezTo>
                <a:lnTo>
                  <a:pt x="184302" y="168514"/>
                </a:lnTo>
                <a:cubicBezTo>
                  <a:pt x="190451" y="162365"/>
                  <a:pt x="190451" y="152380"/>
                  <a:pt x="184302" y="146232"/>
                </a:cubicBezTo>
                <a:cubicBezTo>
                  <a:pt x="178154" y="140084"/>
                  <a:pt x="168169" y="140084"/>
                  <a:pt x="162021" y="146232"/>
                </a:cubicBezTo>
                <a:lnTo>
                  <a:pt x="110178" y="198075"/>
                </a:lnTo>
                <a:lnTo>
                  <a:pt x="110178" y="15740"/>
                </a:lnTo>
                <a:cubicBezTo>
                  <a:pt x="110178" y="7034"/>
                  <a:pt x="103144" y="0"/>
                  <a:pt x="94438" y="0"/>
                </a:cubicBezTo>
                <a:cubicBezTo>
                  <a:pt x="85732" y="0"/>
                  <a:pt x="78699" y="7034"/>
                  <a:pt x="78699" y="15740"/>
                </a:cubicBezTo>
                <a:lnTo>
                  <a:pt x="78699" y="198075"/>
                </a:lnTo>
                <a:lnTo>
                  <a:pt x="26856" y="146232"/>
                </a:lnTo>
                <a:cubicBezTo>
                  <a:pt x="20708" y="140084"/>
                  <a:pt x="10723" y="140084"/>
                  <a:pt x="4574" y="146232"/>
                </a:cubicBezTo>
                <a:cubicBezTo>
                  <a:pt x="-1574" y="152380"/>
                  <a:pt x="-1574" y="162365"/>
                  <a:pt x="4574" y="168514"/>
                </a:cubicBezTo>
                <a:lnTo>
                  <a:pt x="83273" y="247212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5" name="Shape 33"/>
          <p:cNvSpPr/>
          <p:nvPr/>
        </p:nvSpPr>
        <p:spPr>
          <a:xfrm>
            <a:off x="5360140" y="6882686"/>
            <a:ext cx="805875" cy="25184"/>
          </a:xfrm>
          <a:custGeom>
            <a:avLst/>
            <a:gdLst/>
            <a:ahLst/>
            <a:cxnLst/>
            <a:rect l="l" t="t" r="r" b="b"/>
            <a:pathLst>
              <a:path w="805875" h="25184">
                <a:moveTo>
                  <a:pt x="0" y="0"/>
                </a:moveTo>
                <a:lnTo>
                  <a:pt x="805875" y="0"/>
                </a:lnTo>
                <a:lnTo>
                  <a:pt x="805875" y="25184"/>
                </a:lnTo>
                <a:lnTo>
                  <a:pt x="0" y="25184"/>
                </a:lnTo>
                <a:lnTo>
                  <a:pt x="0" y="0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6" name="Shape 34"/>
          <p:cNvSpPr/>
          <p:nvPr/>
        </p:nvSpPr>
        <p:spPr>
          <a:xfrm>
            <a:off x="777495" y="7032142"/>
            <a:ext cx="8445998" cy="1961226"/>
          </a:xfrm>
          <a:custGeom>
            <a:avLst/>
            <a:gdLst/>
            <a:ahLst/>
            <a:cxnLst/>
            <a:rect l="l" t="t" r="r" b="b"/>
            <a:pathLst>
              <a:path w="8445998" h="1961226">
                <a:moveTo>
                  <a:pt x="100729" y="0"/>
                </a:moveTo>
                <a:lnTo>
                  <a:pt x="8345269" y="0"/>
                </a:lnTo>
                <a:cubicBezTo>
                  <a:pt x="8400900" y="0"/>
                  <a:pt x="8445998" y="45098"/>
                  <a:pt x="8445998" y="100729"/>
                </a:cubicBezTo>
                <a:lnTo>
                  <a:pt x="8445998" y="1860498"/>
                </a:lnTo>
                <a:cubicBezTo>
                  <a:pt x="8445998" y="1916129"/>
                  <a:pt x="8400900" y="1961226"/>
                  <a:pt x="8345269" y="1961226"/>
                </a:cubicBezTo>
                <a:lnTo>
                  <a:pt x="100729" y="1961226"/>
                </a:lnTo>
                <a:cubicBezTo>
                  <a:pt x="45098" y="1961226"/>
                  <a:pt x="0" y="1916129"/>
                  <a:pt x="0" y="1860498"/>
                </a:cubicBezTo>
                <a:lnTo>
                  <a:pt x="0" y="100729"/>
                </a:lnTo>
                <a:cubicBezTo>
                  <a:pt x="0" y="45135"/>
                  <a:pt x="45135" y="0"/>
                  <a:pt x="100729" y="0"/>
                </a:cubicBezTo>
                <a:close/>
              </a:path>
            </a:pathLst>
          </a:custGeom>
          <a:solidFill>
            <a:srgbClr val="319795"/>
          </a:solidFill>
          <a:ln w="22281">
            <a:solidFill>
              <a:srgbClr val="F6AD55"/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4839217" y="7244595"/>
            <a:ext cx="330534" cy="377754"/>
          </a:xfrm>
          <a:custGeom>
            <a:avLst/>
            <a:gdLst/>
            <a:ahLst/>
            <a:cxnLst/>
            <a:rect l="l" t="t" r="r" b="b"/>
            <a:pathLst>
              <a:path w="330534" h="377754">
                <a:moveTo>
                  <a:pt x="330534" y="151839"/>
                </a:moveTo>
                <a:cubicBezTo>
                  <a:pt x="319615" y="159070"/>
                  <a:pt x="307072" y="164898"/>
                  <a:pt x="294013" y="169546"/>
                </a:cubicBezTo>
                <a:cubicBezTo>
                  <a:pt x="259337" y="181942"/>
                  <a:pt x="213814" y="188877"/>
                  <a:pt x="165267" y="188877"/>
                </a:cubicBezTo>
                <a:cubicBezTo>
                  <a:pt x="116720" y="188877"/>
                  <a:pt x="71124" y="181868"/>
                  <a:pt x="36521" y="169546"/>
                </a:cubicBezTo>
                <a:cubicBezTo>
                  <a:pt x="23536" y="164898"/>
                  <a:pt x="10919" y="159070"/>
                  <a:pt x="0" y="151839"/>
                </a:cubicBezTo>
                <a:lnTo>
                  <a:pt x="0" y="212486"/>
                </a:lnTo>
                <a:cubicBezTo>
                  <a:pt x="0" y="245097"/>
                  <a:pt x="74001" y="271510"/>
                  <a:pt x="165267" y="271510"/>
                </a:cubicBezTo>
                <a:cubicBezTo>
                  <a:pt x="256533" y="271510"/>
                  <a:pt x="330534" y="245097"/>
                  <a:pt x="330534" y="212486"/>
                </a:cubicBezTo>
                <a:lnTo>
                  <a:pt x="330534" y="151839"/>
                </a:lnTo>
                <a:close/>
                <a:moveTo>
                  <a:pt x="330534" y="94438"/>
                </a:moveTo>
                <a:lnTo>
                  <a:pt x="330534" y="59024"/>
                </a:lnTo>
                <a:cubicBezTo>
                  <a:pt x="330534" y="26413"/>
                  <a:pt x="256533" y="0"/>
                  <a:pt x="165267" y="0"/>
                </a:cubicBezTo>
                <a:cubicBezTo>
                  <a:pt x="74001" y="0"/>
                  <a:pt x="0" y="26413"/>
                  <a:pt x="0" y="59024"/>
                </a:cubicBezTo>
                <a:lnTo>
                  <a:pt x="0" y="94438"/>
                </a:lnTo>
                <a:cubicBezTo>
                  <a:pt x="0" y="127049"/>
                  <a:pt x="74001" y="153462"/>
                  <a:pt x="165267" y="153462"/>
                </a:cubicBezTo>
                <a:cubicBezTo>
                  <a:pt x="256533" y="153462"/>
                  <a:pt x="330534" y="127049"/>
                  <a:pt x="330534" y="94438"/>
                </a:cubicBezTo>
                <a:close/>
                <a:moveTo>
                  <a:pt x="294013" y="287595"/>
                </a:moveTo>
                <a:cubicBezTo>
                  <a:pt x="259411" y="299916"/>
                  <a:pt x="213888" y="306925"/>
                  <a:pt x="165267" y="306925"/>
                </a:cubicBezTo>
                <a:cubicBezTo>
                  <a:pt x="116646" y="306925"/>
                  <a:pt x="71124" y="299916"/>
                  <a:pt x="36521" y="287595"/>
                </a:cubicBezTo>
                <a:cubicBezTo>
                  <a:pt x="23536" y="282946"/>
                  <a:pt x="10919" y="277118"/>
                  <a:pt x="0" y="269887"/>
                </a:cubicBezTo>
                <a:lnTo>
                  <a:pt x="0" y="318730"/>
                </a:lnTo>
                <a:cubicBezTo>
                  <a:pt x="0" y="351340"/>
                  <a:pt x="74001" y="377754"/>
                  <a:pt x="165267" y="377754"/>
                </a:cubicBezTo>
                <a:cubicBezTo>
                  <a:pt x="256533" y="377754"/>
                  <a:pt x="330534" y="351340"/>
                  <a:pt x="330534" y="318730"/>
                </a:cubicBezTo>
                <a:lnTo>
                  <a:pt x="330534" y="269887"/>
                </a:lnTo>
                <a:cubicBezTo>
                  <a:pt x="319615" y="277118"/>
                  <a:pt x="307072" y="282946"/>
                  <a:pt x="294013" y="28759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8" name="Text 36"/>
          <p:cNvSpPr/>
          <p:nvPr/>
        </p:nvSpPr>
        <p:spPr>
          <a:xfrm>
            <a:off x="933284" y="7723000"/>
            <a:ext cx="8134296" cy="352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8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45875" y="8125639"/>
            <a:ext cx="8109112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数据持久化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89947" y="8477886"/>
            <a:ext cx="8020970" cy="302203"/>
          </a:xfrm>
          <a:custGeom>
            <a:avLst/>
            <a:gdLst/>
            <a:ahLst/>
            <a:cxnLst/>
            <a:rect l="l" t="t" r="r" b="b"/>
            <a:pathLst>
              <a:path w="8020970" h="302203">
                <a:moveTo>
                  <a:pt x="50368" y="0"/>
                </a:moveTo>
                <a:lnTo>
                  <a:pt x="7970602" y="0"/>
                </a:lnTo>
                <a:cubicBezTo>
                  <a:pt x="7998419" y="0"/>
                  <a:pt x="8020970" y="22551"/>
                  <a:pt x="8020970" y="50368"/>
                </a:cubicBezTo>
                <a:lnTo>
                  <a:pt x="8020970" y="251835"/>
                </a:lnTo>
                <a:cubicBezTo>
                  <a:pt x="8020970" y="279652"/>
                  <a:pt x="7998419" y="302203"/>
                  <a:pt x="7970602" y="302203"/>
                </a:cubicBezTo>
                <a:lnTo>
                  <a:pt x="50368" y="302203"/>
                </a:lnTo>
                <a:cubicBezTo>
                  <a:pt x="22551" y="302203"/>
                  <a:pt x="0" y="279652"/>
                  <a:pt x="0" y="251835"/>
                </a:cubicBezTo>
                <a:lnTo>
                  <a:pt x="0" y="50368"/>
                </a:lnTo>
                <a:cubicBezTo>
                  <a:pt x="0" y="22569"/>
                  <a:pt x="22569" y="0"/>
                  <a:pt x="50368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1052788" y="8528109"/>
            <a:ext cx="7895052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9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Volume: db_data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9773134" y="1510637"/>
            <a:ext cx="5978007" cy="3022029"/>
          </a:xfrm>
          <a:custGeom>
            <a:avLst/>
            <a:gdLst/>
            <a:ahLst/>
            <a:cxnLst/>
            <a:rect l="l" t="t" r="r" b="b"/>
            <a:pathLst>
              <a:path w="5978007" h="3022029">
                <a:moveTo>
                  <a:pt x="44182" y="0"/>
                </a:moveTo>
                <a:lnTo>
                  <a:pt x="5877283" y="0"/>
                </a:lnTo>
                <a:cubicBezTo>
                  <a:pt x="5932911" y="0"/>
                  <a:pt x="5978007" y="45096"/>
                  <a:pt x="5978007" y="100724"/>
                </a:cubicBezTo>
                <a:lnTo>
                  <a:pt x="5978007" y="2921305"/>
                </a:lnTo>
                <a:cubicBezTo>
                  <a:pt x="5978007" y="2976934"/>
                  <a:pt x="5932911" y="3022029"/>
                  <a:pt x="5877283" y="3022029"/>
                </a:cubicBezTo>
                <a:lnTo>
                  <a:pt x="44182" y="3022029"/>
                </a:lnTo>
                <a:cubicBezTo>
                  <a:pt x="19781" y="3022029"/>
                  <a:pt x="0" y="3002249"/>
                  <a:pt x="0" y="2977848"/>
                </a:cubicBezTo>
                <a:lnTo>
                  <a:pt x="0" y="44182"/>
                </a:lnTo>
                <a:cubicBezTo>
                  <a:pt x="0" y="19797"/>
                  <a:pt x="19797" y="0"/>
                  <a:pt x="44182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43" name="Shape 41"/>
          <p:cNvSpPr/>
          <p:nvPr/>
        </p:nvSpPr>
        <p:spPr>
          <a:xfrm>
            <a:off x="9773134" y="1510637"/>
            <a:ext cx="44182" cy="3022029"/>
          </a:xfrm>
          <a:custGeom>
            <a:avLst/>
            <a:gdLst/>
            <a:ahLst/>
            <a:cxnLst/>
            <a:rect l="l" t="t" r="r" b="b"/>
            <a:pathLst>
              <a:path w="44182" h="3022029">
                <a:moveTo>
                  <a:pt x="44182" y="0"/>
                </a:moveTo>
                <a:lnTo>
                  <a:pt x="44182" y="0"/>
                </a:lnTo>
                <a:lnTo>
                  <a:pt x="44182" y="3022029"/>
                </a:lnTo>
                <a:lnTo>
                  <a:pt x="44182" y="3022029"/>
                </a:lnTo>
                <a:cubicBezTo>
                  <a:pt x="19781" y="3022029"/>
                  <a:pt x="0" y="3002249"/>
                  <a:pt x="0" y="2977848"/>
                </a:cubicBezTo>
                <a:lnTo>
                  <a:pt x="0" y="44182"/>
                </a:lnTo>
                <a:cubicBezTo>
                  <a:pt x="0" y="19797"/>
                  <a:pt x="19797" y="0"/>
                  <a:pt x="44182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4" name="Shape 42"/>
          <p:cNvSpPr/>
          <p:nvPr/>
        </p:nvSpPr>
        <p:spPr>
          <a:xfrm>
            <a:off x="10021815" y="1774864"/>
            <a:ext cx="226652" cy="226652"/>
          </a:xfrm>
          <a:custGeom>
            <a:avLst/>
            <a:gdLst/>
            <a:ahLst/>
            <a:cxnLst/>
            <a:rect l="l" t="t" r="r" b="b"/>
            <a:pathLst>
              <a:path w="226652" h="226652">
                <a:moveTo>
                  <a:pt x="222491" y="66668"/>
                </a:moveTo>
                <a:lnTo>
                  <a:pt x="179994" y="109165"/>
                </a:lnTo>
                <a:cubicBezTo>
                  <a:pt x="175921" y="113238"/>
                  <a:pt x="169856" y="114433"/>
                  <a:pt x="164544" y="112219"/>
                </a:cubicBezTo>
                <a:cubicBezTo>
                  <a:pt x="159232" y="110006"/>
                  <a:pt x="155823" y="104871"/>
                  <a:pt x="155823" y="99160"/>
                </a:cubicBezTo>
                <a:lnTo>
                  <a:pt x="155823" y="70829"/>
                </a:lnTo>
                <a:lnTo>
                  <a:pt x="14166" y="70829"/>
                </a:lnTo>
                <a:cubicBezTo>
                  <a:pt x="6330" y="70829"/>
                  <a:pt x="0" y="64498"/>
                  <a:pt x="0" y="56663"/>
                </a:cubicBezTo>
                <a:cubicBezTo>
                  <a:pt x="0" y="48828"/>
                  <a:pt x="6330" y="42497"/>
                  <a:pt x="14166" y="42497"/>
                </a:cubicBezTo>
                <a:lnTo>
                  <a:pt x="155823" y="42497"/>
                </a:lnTo>
                <a:lnTo>
                  <a:pt x="155823" y="14166"/>
                </a:lnTo>
                <a:cubicBezTo>
                  <a:pt x="155823" y="8455"/>
                  <a:pt x="159276" y="3276"/>
                  <a:pt x="164588" y="1062"/>
                </a:cubicBezTo>
                <a:cubicBezTo>
                  <a:pt x="169901" y="-1151"/>
                  <a:pt x="175965" y="89"/>
                  <a:pt x="180038" y="4117"/>
                </a:cubicBezTo>
                <a:lnTo>
                  <a:pt x="222535" y="46614"/>
                </a:lnTo>
                <a:cubicBezTo>
                  <a:pt x="228069" y="52148"/>
                  <a:pt x="228069" y="61134"/>
                  <a:pt x="222535" y="66668"/>
                </a:cubicBezTo>
                <a:close/>
                <a:moveTo>
                  <a:pt x="46614" y="222491"/>
                </a:moveTo>
                <a:lnTo>
                  <a:pt x="4117" y="179994"/>
                </a:lnTo>
                <a:cubicBezTo>
                  <a:pt x="-1417" y="174460"/>
                  <a:pt x="-1417" y="165474"/>
                  <a:pt x="4117" y="159940"/>
                </a:cubicBezTo>
                <a:lnTo>
                  <a:pt x="46614" y="117443"/>
                </a:lnTo>
                <a:cubicBezTo>
                  <a:pt x="50687" y="113370"/>
                  <a:pt x="56752" y="112175"/>
                  <a:pt x="62064" y="114389"/>
                </a:cubicBezTo>
                <a:cubicBezTo>
                  <a:pt x="67376" y="116602"/>
                  <a:pt x="70829" y="121781"/>
                  <a:pt x="70829" y="127492"/>
                </a:cubicBezTo>
                <a:lnTo>
                  <a:pt x="70829" y="155823"/>
                </a:lnTo>
                <a:lnTo>
                  <a:pt x="212486" y="155823"/>
                </a:lnTo>
                <a:cubicBezTo>
                  <a:pt x="220322" y="155823"/>
                  <a:pt x="226652" y="162154"/>
                  <a:pt x="226652" y="169989"/>
                </a:cubicBezTo>
                <a:cubicBezTo>
                  <a:pt x="226652" y="177825"/>
                  <a:pt x="220322" y="184155"/>
                  <a:pt x="212486" y="184155"/>
                </a:cubicBezTo>
                <a:lnTo>
                  <a:pt x="70829" y="184155"/>
                </a:lnTo>
                <a:lnTo>
                  <a:pt x="70829" y="212486"/>
                </a:lnTo>
                <a:cubicBezTo>
                  <a:pt x="70829" y="218197"/>
                  <a:pt x="67376" y="223376"/>
                  <a:pt x="62064" y="225590"/>
                </a:cubicBezTo>
                <a:cubicBezTo>
                  <a:pt x="56752" y="227803"/>
                  <a:pt x="50687" y="226564"/>
                  <a:pt x="46614" y="222535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5" name="Text 43"/>
          <p:cNvSpPr/>
          <p:nvPr/>
        </p:nvSpPr>
        <p:spPr>
          <a:xfrm>
            <a:off x="10380460" y="1712044"/>
            <a:ext cx="793283" cy="352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8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数据流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996631" y="2215472"/>
            <a:ext cx="5552979" cy="453304"/>
          </a:xfrm>
          <a:custGeom>
            <a:avLst/>
            <a:gdLst/>
            <a:ahLst/>
            <a:cxnLst/>
            <a:rect l="l" t="t" r="r" b="b"/>
            <a:pathLst>
              <a:path w="5552979" h="453304">
                <a:moveTo>
                  <a:pt x="50367" y="0"/>
                </a:moveTo>
                <a:lnTo>
                  <a:pt x="5502612" y="0"/>
                </a:lnTo>
                <a:cubicBezTo>
                  <a:pt x="5530429" y="0"/>
                  <a:pt x="5552979" y="22550"/>
                  <a:pt x="5552979" y="50367"/>
                </a:cubicBezTo>
                <a:lnTo>
                  <a:pt x="5552979" y="402938"/>
                </a:lnTo>
                <a:cubicBezTo>
                  <a:pt x="5552979" y="430754"/>
                  <a:pt x="5530429" y="453304"/>
                  <a:pt x="5502612" y="453304"/>
                </a:cubicBezTo>
                <a:lnTo>
                  <a:pt x="50367" y="453304"/>
                </a:lnTo>
                <a:cubicBezTo>
                  <a:pt x="22550" y="453304"/>
                  <a:pt x="0" y="430754"/>
                  <a:pt x="0" y="402938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10116135" y="2366313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148327" y="82220"/>
                </a:moveTo>
                <a:cubicBezTo>
                  <a:pt x="152016" y="78531"/>
                  <a:pt x="152016" y="72541"/>
                  <a:pt x="148327" y="68852"/>
                </a:cubicBezTo>
                <a:lnTo>
                  <a:pt x="101108" y="21632"/>
                </a:lnTo>
                <a:cubicBezTo>
                  <a:pt x="97419" y="17943"/>
                  <a:pt x="91428" y="17943"/>
                  <a:pt x="87739" y="21632"/>
                </a:cubicBezTo>
                <a:cubicBezTo>
                  <a:pt x="84050" y="25321"/>
                  <a:pt x="84050" y="31312"/>
                  <a:pt x="87739" y="35001"/>
                </a:cubicBezTo>
                <a:lnTo>
                  <a:pt x="118845" y="66107"/>
                </a:lnTo>
                <a:lnTo>
                  <a:pt x="9444" y="66107"/>
                </a:lnTo>
                <a:cubicBezTo>
                  <a:pt x="4220" y="66107"/>
                  <a:pt x="0" y="70327"/>
                  <a:pt x="0" y="75551"/>
                </a:cubicBezTo>
                <a:cubicBezTo>
                  <a:pt x="0" y="80774"/>
                  <a:pt x="4220" y="84995"/>
                  <a:pt x="9444" y="84995"/>
                </a:cubicBezTo>
                <a:lnTo>
                  <a:pt x="118845" y="84995"/>
                </a:lnTo>
                <a:lnTo>
                  <a:pt x="87739" y="116100"/>
                </a:lnTo>
                <a:cubicBezTo>
                  <a:pt x="84050" y="119789"/>
                  <a:pt x="84050" y="125780"/>
                  <a:pt x="87739" y="129469"/>
                </a:cubicBezTo>
                <a:cubicBezTo>
                  <a:pt x="91428" y="133158"/>
                  <a:pt x="97419" y="133158"/>
                  <a:pt x="101108" y="129469"/>
                </a:cubicBezTo>
                <a:lnTo>
                  <a:pt x="148327" y="82250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8" name="Text 46"/>
          <p:cNvSpPr/>
          <p:nvPr/>
        </p:nvSpPr>
        <p:spPr>
          <a:xfrm>
            <a:off x="10386673" y="2316090"/>
            <a:ext cx="1762851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浏览器发起HTTP请求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9996631" y="2768952"/>
            <a:ext cx="5552979" cy="453304"/>
          </a:xfrm>
          <a:custGeom>
            <a:avLst/>
            <a:gdLst/>
            <a:ahLst/>
            <a:cxnLst/>
            <a:rect l="l" t="t" r="r" b="b"/>
            <a:pathLst>
              <a:path w="5552979" h="453304">
                <a:moveTo>
                  <a:pt x="50367" y="0"/>
                </a:moveTo>
                <a:lnTo>
                  <a:pt x="5502612" y="0"/>
                </a:lnTo>
                <a:cubicBezTo>
                  <a:pt x="5530429" y="0"/>
                  <a:pt x="5552979" y="22550"/>
                  <a:pt x="5552979" y="50367"/>
                </a:cubicBezTo>
                <a:lnTo>
                  <a:pt x="5552979" y="402938"/>
                </a:lnTo>
                <a:cubicBezTo>
                  <a:pt x="5552979" y="430754"/>
                  <a:pt x="5530429" y="453304"/>
                  <a:pt x="5502612" y="453304"/>
                </a:cubicBezTo>
                <a:lnTo>
                  <a:pt x="50367" y="453304"/>
                </a:lnTo>
                <a:cubicBezTo>
                  <a:pt x="22550" y="453304"/>
                  <a:pt x="0" y="430754"/>
                  <a:pt x="0" y="402938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10116135" y="2919792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148327" y="82220"/>
                </a:moveTo>
                <a:cubicBezTo>
                  <a:pt x="152016" y="78531"/>
                  <a:pt x="152016" y="72541"/>
                  <a:pt x="148327" y="68852"/>
                </a:cubicBezTo>
                <a:lnTo>
                  <a:pt x="101108" y="21632"/>
                </a:lnTo>
                <a:cubicBezTo>
                  <a:pt x="97419" y="17943"/>
                  <a:pt x="91428" y="17943"/>
                  <a:pt x="87739" y="21632"/>
                </a:cubicBezTo>
                <a:cubicBezTo>
                  <a:pt x="84050" y="25321"/>
                  <a:pt x="84050" y="31312"/>
                  <a:pt x="87739" y="35001"/>
                </a:cubicBezTo>
                <a:lnTo>
                  <a:pt x="118845" y="66107"/>
                </a:lnTo>
                <a:lnTo>
                  <a:pt x="9444" y="66107"/>
                </a:lnTo>
                <a:cubicBezTo>
                  <a:pt x="4220" y="66107"/>
                  <a:pt x="0" y="70327"/>
                  <a:pt x="0" y="75551"/>
                </a:cubicBezTo>
                <a:cubicBezTo>
                  <a:pt x="0" y="80774"/>
                  <a:pt x="4220" y="84995"/>
                  <a:pt x="9444" y="84995"/>
                </a:cubicBezTo>
                <a:lnTo>
                  <a:pt x="118845" y="84995"/>
                </a:lnTo>
                <a:lnTo>
                  <a:pt x="87739" y="116100"/>
                </a:lnTo>
                <a:cubicBezTo>
                  <a:pt x="84050" y="119789"/>
                  <a:pt x="84050" y="125780"/>
                  <a:pt x="87739" y="129469"/>
                </a:cubicBezTo>
                <a:cubicBezTo>
                  <a:pt x="91428" y="133158"/>
                  <a:pt x="97419" y="133158"/>
                  <a:pt x="101108" y="129469"/>
                </a:cubicBezTo>
                <a:lnTo>
                  <a:pt x="148327" y="82250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1" name="Text 49"/>
          <p:cNvSpPr/>
          <p:nvPr/>
        </p:nvSpPr>
        <p:spPr>
          <a:xfrm>
            <a:off x="10386673" y="2869569"/>
            <a:ext cx="2644276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Nginx返回静态页面/反向代理API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9996631" y="3322431"/>
            <a:ext cx="5552979" cy="453304"/>
          </a:xfrm>
          <a:custGeom>
            <a:avLst/>
            <a:gdLst/>
            <a:ahLst/>
            <a:cxnLst/>
            <a:rect l="l" t="t" r="r" b="b"/>
            <a:pathLst>
              <a:path w="5552979" h="453304">
                <a:moveTo>
                  <a:pt x="50367" y="0"/>
                </a:moveTo>
                <a:lnTo>
                  <a:pt x="5502612" y="0"/>
                </a:lnTo>
                <a:cubicBezTo>
                  <a:pt x="5530429" y="0"/>
                  <a:pt x="5552979" y="22550"/>
                  <a:pt x="5552979" y="50367"/>
                </a:cubicBezTo>
                <a:lnTo>
                  <a:pt x="5552979" y="402938"/>
                </a:lnTo>
                <a:cubicBezTo>
                  <a:pt x="5552979" y="430754"/>
                  <a:pt x="5530429" y="453304"/>
                  <a:pt x="5502612" y="453304"/>
                </a:cubicBezTo>
                <a:lnTo>
                  <a:pt x="50367" y="453304"/>
                </a:lnTo>
                <a:cubicBezTo>
                  <a:pt x="22550" y="453304"/>
                  <a:pt x="0" y="430754"/>
                  <a:pt x="0" y="402938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10116135" y="3473271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148327" y="82220"/>
                </a:moveTo>
                <a:cubicBezTo>
                  <a:pt x="152016" y="78531"/>
                  <a:pt x="152016" y="72541"/>
                  <a:pt x="148327" y="68852"/>
                </a:cubicBezTo>
                <a:lnTo>
                  <a:pt x="101108" y="21632"/>
                </a:lnTo>
                <a:cubicBezTo>
                  <a:pt x="97419" y="17943"/>
                  <a:pt x="91428" y="17943"/>
                  <a:pt x="87739" y="21632"/>
                </a:cubicBezTo>
                <a:cubicBezTo>
                  <a:pt x="84050" y="25321"/>
                  <a:pt x="84050" y="31312"/>
                  <a:pt x="87739" y="35001"/>
                </a:cubicBezTo>
                <a:lnTo>
                  <a:pt x="118845" y="66107"/>
                </a:lnTo>
                <a:lnTo>
                  <a:pt x="9444" y="66107"/>
                </a:lnTo>
                <a:cubicBezTo>
                  <a:pt x="4220" y="66107"/>
                  <a:pt x="0" y="70327"/>
                  <a:pt x="0" y="75551"/>
                </a:cubicBezTo>
                <a:cubicBezTo>
                  <a:pt x="0" y="80774"/>
                  <a:pt x="4220" y="84995"/>
                  <a:pt x="9444" y="84995"/>
                </a:cubicBezTo>
                <a:lnTo>
                  <a:pt x="118845" y="84995"/>
                </a:lnTo>
                <a:lnTo>
                  <a:pt x="87739" y="116100"/>
                </a:lnTo>
                <a:cubicBezTo>
                  <a:pt x="84050" y="119789"/>
                  <a:pt x="84050" y="125780"/>
                  <a:pt x="87739" y="129469"/>
                </a:cubicBezTo>
                <a:cubicBezTo>
                  <a:pt x="91428" y="133158"/>
                  <a:pt x="97419" y="133158"/>
                  <a:pt x="101108" y="129469"/>
                </a:cubicBezTo>
                <a:lnTo>
                  <a:pt x="148327" y="82250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4" name="Text 52"/>
          <p:cNvSpPr/>
          <p:nvPr/>
        </p:nvSpPr>
        <p:spPr>
          <a:xfrm>
            <a:off x="10386673" y="3423048"/>
            <a:ext cx="1498423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后端处理业务逻辑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996631" y="3875910"/>
            <a:ext cx="5552979" cy="453304"/>
          </a:xfrm>
          <a:custGeom>
            <a:avLst/>
            <a:gdLst/>
            <a:ahLst/>
            <a:cxnLst/>
            <a:rect l="l" t="t" r="r" b="b"/>
            <a:pathLst>
              <a:path w="5552979" h="453304">
                <a:moveTo>
                  <a:pt x="50367" y="0"/>
                </a:moveTo>
                <a:lnTo>
                  <a:pt x="5502612" y="0"/>
                </a:lnTo>
                <a:cubicBezTo>
                  <a:pt x="5530429" y="0"/>
                  <a:pt x="5552979" y="22550"/>
                  <a:pt x="5552979" y="50367"/>
                </a:cubicBezTo>
                <a:lnTo>
                  <a:pt x="5552979" y="402938"/>
                </a:lnTo>
                <a:cubicBezTo>
                  <a:pt x="5552979" y="430754"/>
                  <a:pt x="5530429" y="453304"/>
                  <a:pt x="5502612" y="453304"/>
                </a:cubicBezTo>
                <a:lnTo>
                  <a:pt x="50367" y="453304"/>
                </a:lnTo>
                <a:cubicBezTo>
                  <a:pt x="22550" y="453304"/>
                  <a:pt x="0" y="430754"/>
                  <a:pt x="0" y="402938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10116135" y="4026750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148327" y="82220"/>
                </a:moveTo>
                <a:cubicBezTo>
                  <a:pt x="152016" y="78531"/>
                  <a:pt x="152016" y="72541"/>
                  <a:pt x="148327" y="68852"/>
                </a:cubicBezTo>
                <a:lnTo>
                  <a:pt x="101108" y="21632"/>
                </a:lnTo>
                <a:cubicBezTo>
                  <a:pt x="97419" y="17943"/>
                  <a:pt x="91428" y="17943"/>
                  <a:pt x="87739" y="21632"/>
                </a:cubicBezTo>
                <a:cubicBezTo>
                  <a:pt x="84050" y="25321"/>
                  <a:pt x="84050" y="31312"/>
                  <a:pt x="87739" y="35001"/>
                </a:cubicBezTo>
                <a:lnTo>
                  <a:pt x="118845" y="66107"/>
                </a:lnTo>
                <a:lnTo>
                  <a:pt x="9444" y="66107"/>
                </a:lnTo>
                <a:cubicBezTo>
                  <a:pt x="4220" y="66107"/>
                  <a:pt x="0" y="70327"/>
                  <a:pt x="0" y="75551"/>
                </a:cubicBezTo>
                <a:cubicBezTo>
                  <a:pt x="0" y="80774"/>
                  <a:pt x="4220" y="84995"/>
                  <a:pt x="9444" y="84995"/>
                </a:cubicBezTo>
                <a:lnTo>
                  <a:pt x="118845" y="84995"/>
                </a:lnTo>
                <a:lnTo>
                  <a:pt x="87739" y="116100"/>
                </a:lnTo>
                <a:cubicBezTo>
                  <a:pt x="84050" y="119789"/>
                  <a:pt x="84050" y="125780"/>
                  <a:pt x="87739" y="129469"/>
                </a:cubicBezTo>
                <a:cubicBezTo>
                  <a:pt x="91428" y="133158"/>
                  <a:pt x="97419" y="133158"/>
                  <a:pt x="101108" y="129469"/>
                </a:cubicBezTo>
                <a:lnTo>
                  <a:pt x="148327" y="82250"/>
                </a:ln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7" name="Text 55"/>
          <p:cNvSpPr/>
          <p:nvPr/>
        </p:nvSpPr>
        <p:spPr>
          <a:xfrm>
            <a:off x="10386673" y="3976528"/>
            <a:ext cx="1913952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MySQL持久化存储数据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9773134" y="4616127"/>
            <a:ext cx="5978007" cy="3022029"/>
          </a:xfrm>
          <a:custGeom>
            <a:avLst/>
            <a:gdLst/>
            <a:ahLst/>
            <a:cxnLst/>
            <a:rect l="l" t="t" r="r" b="b"/>
            <a:pathLst>
              <a:path w="5978007" h="3022029">
                <a:moveTo>
                  <a:pt x="44182" y="0"/>
                </a:moveTo>
                <a:lnTo>
                  <a:pt x="5877283" y="0"/>
                </a:lnTo>
                <a:cubicBezTo>
                  <a:pt x="5932911" y="0"/>
                  <a:pt x="5978007" y="45096"/>
                  <a:pt x="5978007" y="100724"/>
                </a:cubicBezTo>
                <a:lnTo>
                  <a:pt x="5978007" y="2921305"/>
                </a:lnTo>
                <a:cubicBezTo>
                  <a:pt x="5978007" y="2976934"/>
                  <a:pt x="5932911" y="3022029"/>
                  <a:pt x="5877283" y="3022029"/>
                </a:cubicBezTo>
                <a:lnTo>
                  <a:pt x="44182" y="3022029"/>
                </a:lnTo>
                <a:cubicBezTo>
                  <a:pt x="19781" y="3022029"/>
                  <a:pt x="0" y="3002249"/>
                  <a:pt x="0" y="2977848"/>
                </a:cubicBezTo>
                <a:lnTo>
                  <a:pt x="0" y="44182"/>
                </a:lnTo>
                <a:cubicBezTo>
                  <a:pt x="0" y="19797"/>
                  <a:pt x="19797" y="0"/>
                  <a:pt x="44182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59" name="Shape 57"/>
          <p:cNvSpPr/>
          <p:nvPr/>
        </p:nvSpPr>
        <p:spPr>
          <a:xfrm>
            <a:off x="9773134" y="4616127"/>
            <a:ext cx="44182" cy="3022029"/>
          </a:xfrm>
          <a:custGeom>
            <a:avLst/>
            <a:gdLst/>
            <a:ahLst/>
            <a:cxnLst/>
            <a:rect l="l" t="t" r="r" b="b"/>
            <a:pathLst>
              <a:path w="44182" h="3022029">
                <a:moveTo>
                  <a:pt x="44182" y="0"/>
                </a:moveTo>
                <a:lnTo>
                  <a:pt x="44182" y="0"/>
                </a:lnTo>
                <a:lnTo>
                  <a:pt x="44182" y="3022029"/>
                </a:lnTo>
                <a:lnTo>
                  <a:pt x="44182" y="3022029"/>
                </a:lnTo>
                <a:cubicBezTo>
                  <a:pt x="19781" y="3022029"/>
                  <a:pt x="0" y="3002249"/>
                  <a:pt x="0" y="2977848"/>
                </a:cubicBezTo>
                <a:lnTo>
                  <a:pt x="0" y="44182"/>
                </a:lnTo>
                <a:cubicBezTo>
                  <a:pt x="0" y="19797"/>
                  <a:pt x="19797" y="0"/>
                  <a:pt x="44182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60" name="Shape 58"/>
          <p:cNvSpPr/>
          <p:nvPr/>
        </p:nvSpPr>
        <p:spPr>
          <a:xfrm>
            <a:off x="9993483" y="4880354"/>
            <a:ext cx="283315" cy="226652"/>
          </a:xfrm>
          <a:custGeom>
            <a:avLst/>
            <a:gdLst/>
            <a:ahLst/>
            <a:cxnLst/>
            <a:rect l="l" t="t" r="r" b="b"/>
            <a:pathLst>
              <a:path w="283315" h="226652">
                <a:moveTo>
                  <a:pt x="184111" y="93184"/>
                </a:moveTo>
                <a:cubicBezTo>
                  <a:pt x="189511" y="91723"/>
                  <a:pt x="195178" y="94291"/>
                  <a:pt x="197612" y="99293"/>
                </a:cubicBezTo>
                <a:lnTo>
                  <a:pt x="205846" y="115938"/>
                </a:lnTo>
                <a:cubicBezTo>
                  <a:pt x="210406" y="116558"/>
                  <a:pt x="214877" y="117797"/>
                  <a:pt x="219082" y="119524"/>
                </a:cubicBezTo>
                <a:lnTo>
                  <a:pt x="234576" y="109209"/>
                </a:lnTo>
                <a:cubicBezTo>
                  <a:pt x="239224" y="106110"/>
                  <a:pt x="245378" y="106730"/>
                  <a:pt x="249317" y="110670"/>
                </a:cubicBezTo>
                <a:lnTo>
                  <a:pt x="257817" y="119169"/>
                </a:lnTo>
                <a:cubicBezTo>
                  <a:pt x="261757" y="123109"/>
                  <a:pt x="262376" y="129307"/>
                  <a:pt x="259278" y="133911"/>
                </a:cubicBezTo>
                <a:lnTo>
                  <a:pt x="248963" y="149360"/>
                </a:lnTo>
                <a:cubicBezTo>
                  <a:pt x="249804" y="151441"/>
                  <a:pt x="250557" y="153610"/>
                  <a:pt x="251177" y="155868"/>
                </a:cubicBezTo>
                <a:cubicBezTo>
                  <a:pt x="251796" y="158125"/>
                  <a:pt x="252195" y="160339"/>
                  <a:pt x="252505" y="162596"/>
                </a:cubicBezTo>
                <a:lnTo>
                  <a:pt x="269194" y="170830"/>
                </a:lnTo>
                <a:cubicBezTo>
                  <a:pt x="274196" y="173309"/>
                  <a:pt x="276764" y="178976"/>
                  <a:pt x="275303" y="184332"/>
                </a:cubicBezTo>
                <a:lnTo>
                  <a:pt x="272204" y="195930"/>
                </a:lnTo>
                <a:cubicBezTo>
                  <a:pt x="270743" y="201287"/>
                  <a:pt x="265741" y="204917"/>
                  <a:pt x="260163" y="204562"/>
                </a:cubicBezTo>
                <a:lnTo>
                  <a:pt x="241571" y="203367"/>
                </a:lnTo>
                <a:cubicBezTo>
                  <a:pt x="238782" y="206953"/>
                  <a:pt x="235550" y="210273"/>
                  <a:pt x="231876" y="213106"/>
                </a:cubicBezTo>
                <a:lnTo>
                  <a:pt x="233071" y="231654"/>
                </a:lnTo>
                <a:cubicBezTo>
                  <a:pt x="233425" y="237232"/>
                  <a:pt x="229795" y="242279"/>
                  <a:pt x="224439" y="243695"/>
                </a:cubicBezTo>
                <a:lnTo>
                  <a:pt x="212841" y="246794"/>
                </a:lnTo>
                <a:cubicBezTo>
                  <a:pt x="207440" y="248255"/>
                  <a:pt x="201818" y="245687"/>
                  <a:pt x="199339" y="240685"/>
                </a:cubicBezTo>
                <a:lnTo>
                  <a:pt x="191105" y="224040"/>
                </a:lnTo>
                <a:cubicBezTo>
                  <a:pt x="186545" y="223421"/>
                  <a:pt x="182074" y="222181"/>
                  <a:pt x="177869" y="220455"/>
                </a:cubicBezTo>
                <a:lnTo>
                  <a:pt x="162375" y="230769"/>
                </a:lnTo>
                <a:cubicBezTo>
                  <a:pt x="157727" y="233868"/>
                  <a:pt x="151574" y="233248"/>
                  <a:pt x="147634" y="229308"/>
                </a:cubicBezTo>
                <a:lnTo>
                  <a:pt x="139134" y="220809"/>
                </a:lnTo>
                <a:cubicBezTo>
                  <a:pt x="135195" y="216869"/>
                  <a:pt x="134575" y="210716"/>
                  <a:pt x="137674" y="206068"/>
                </a:cubicBezTo>
                <a:lnTo>
                  <a:pt x="147988" y="190574"/>
                </a:lnTo>
                <a:cubicBezTo>
                  <a:pt x="147147" y="188493"/>
                  <a:pt x="146394" y="186324"/>
                  <a:pt x="145775" y="184066"/>
                </a:cubicBezTo>
                <a:cubicBezTo>
                  <a:pt x="145155" y="181809"/>
                  <a:pt x="144756" y="179551"/>
                  <a:pt x="144447" y="177338"/>
                </a:cubicBezTo>
                <a:lnTo>
                  <a:pt x="127757" y="169104"/>
                </a:lnTo>
                <a:cubicBezTo>
                  <a:pt x="122755" y="166625"/>
                  <a:pt x="120232" y="160958"/>
                  <a:pt x="121648" y="155602"/>
                </a:cubicBezTo>
                <a:lnTo>
                  <a:pt x="124747" y="144004"/>
                </a:lnTo>
                <a:cubicBezTo>
                  <a:pt x="126208" y="138647"/>
                  <a:pt x="131210" y="135017"/>
                  <a:pt x="136788" y="135372"/>
                </a:cubicBezTo>
                <a:lnTo>
                  <a:pt x="155336" y="136567"/>
                </a:lnTo>
                <a:cubicBezTo>
                  <a:pt x="158125" y="132981"/>
                  <a:pt x="161357" y="129661"/>
                  <a:pt x="165031" y="126828"/>
                </a:cubicBezTo>
                <a:lnTo>
                  <a:pt x="163836" y="108324"/>
                </a:lnTo>
                <a:cubicBezTo>
                  <a:pt x="163482" y="102746"/>
                  <a:pt x="167112" y="97699"/>
                  <a:pt x="172468" y="96283"/>
                </a:cubicBezTo>
                <a:lnTo>
                  <a:pt x="184066" y="93184"/>
                </a:lnTo>
                <a:close/>
                <a:moveTo>
                  <a:pt x="198498" y="150511"/>
                </a:moveTo>
                <a:cubicBezTo>
                  <a:pt x="187748" y="150523"/>
                  <a:pt x="179030" y="159261"/>
                  <a:pt x="179042" y="170011"/>
                </a:cubicBezTo>
                <a:cubicBezTo>
                  <a:pt x="179054" y="180761"/>
                  <a:pt x="187792" y="189479"/>
                  <a:pt x="198542" y="189467"/>
                </a:cubicBezTo>
                <a:cubicBezTo>
                  <a:pt x="209292" y="189455"/>
                  <a:pt x="218010" y="180717"/>
                  <a:pt x="217998" y="169967"/>
                </a:cubicBezTo>
                <a:cubicBezTo>
                  <a:pt x="217986" y="159217"/>
                  <a:pt x="209248" y="150499"/>
                  <a:pt x="198498" y="150511"/>
                </a:cubicBezTo>
                <a:close/>
                <a:moveTo>
                  <a:pt x="99559" y="-20142"/>
                </a:moveTo>
                <a:lnTo>
                  <a:pt x="111157" y="-17043"/>
                </a:lnTo>
                <a:cubicBezTo>
                  <a:pt x="116513" y="-15582"/>
                  <a:pt x="120143" y="-10536"/>
                  <a:pt x="119789" y="-5002"/>
                </a:cubicBezTo>
                <a:lnTo>
                  <a:pt x="118594" y="13502"/>
                </a:lnTo>
                <a:cubicBezTo>
                  <a:pt x="122268" y="16335"/>
                  <a:pt x="125500" y="19611"/>
                  <a:pt x="128289" y="23241"/>
                </a:cubicBezTo>
                <a:lnTo>
                  <a:pt x="146881" y="22045"/>
                </a:lnTo>
                <a:cubicBezTo>
                  <a:pt x="152415" y="21691"/>
                  <a:pt x="157461" y="25321"/>
                  <a:pt x="158922" y="30678"/>
                </a:cubicBezTo>
                <a:lnTo>
                  <a:pt x="162021" y="42276"/>
                </a:lnTo>
                <a:cubicBezTo>
                  <a:pt x="163437" y="47632"/>
                  <a:pt x="160914" y="53299"/>
                  <a:pt x="155912" y="55778"/>
                </a:cubicBezTo>
                <a:lnTo>
                  <a:pt x="139223" y="64012"/>
                </a:lnTo>
                <a:cubicBezTo>
                  <a:pt x="138913" y="66269"/>
                  <a:pt x="138470" y="68527"/>
                  <a:pt x="137895" y="70740"/>
                </a:cubicBezTo>
                <a:cubicBezTo>
                  <a:pt x="137319" y="72954"/>
                  <a:pt x="136523" y="75167"/>
                  <a:pt x="135681" y="77248"/>
                </a:cubicBezTo>
                <a:lnTo>
                  <a:pt x="145996" y="92741"/>
                </a:lnTo>
                <a:cubicBezTo>
                  <a:pt x="149095" y="97390"/>
                  <a:pt x="148475" y="103543"/>
                  <a:pt x="144535" y="107483"/>
                </a:cubicBezTo>
                <a:lnTo>
                  <a:pt x="136036" y="115982"/>
                </a:lnTo>
                <a:cubicBezTo>
                  <a:pt x="132096" y="119922"/>
                  <a:pt x="125942" y="120542"/>
                  <a:pt x="121294" y="117443"/>
                </a:cubicBezTo>
                <a:lnTo>
                  <a:pt x="105801" y="107129"/>
                </a:lnTo>
                <a:cubicBezTo>
                  <a:pt x="101595" y="108855"/>
                  <a:pt x="97124" y="110095"/>
                  <a:pt x="92564" y="110714"/>
                </a:cubicBezTo>
                <a:lnTo>
                  <a:pt x="84331" y="127359"/>
                </a:lnTo>
                <a:cubicBezTo>
                  <a:pt x="81852" y="132361"/>
                  <a:pt x="76185" y="134885"/>
                  <a:pt x="70829" y="133468"/>
                </a:cubicBezTo>
                <a:lnTo>
                  <a:pt x="59231" y="130369"/>
                </a:lnTo>
                <a:cubicBezTo>
                  <a:pt x="53830" y="128908"/>
                  <a:pt x="50244" y="123862"/>
                  <a:pt x="50598" y="118328"/>
                </a:cubicBezTo>
                <a:lnTo>
                  <a:pt x="51794" y="99780"/>
                </a:lnTo>
                <a:cubicBezTo>
                  <a:pt x="48119" y="96947"/>
                  <a:pt x="44888" y="93671"/>
                  <a:pt x="42099" y="90041"/>
                </a:cubicBezTo>
                <a:lnTo>
                  <a:pt x="23506" y="91236"/>
                </a:lnTo>
                <a:cubicBezTo>
                  <a:pt x="17973" y="91591"/>
                  <a:pt x="12926" y="87961"/>
                  <a:pt x="11465" y="82604"/>
                </a:cubicBezTo>
                <a:lnTo>
                  <a:pt x="8367" y="71006"/>
                </a:lnTo>
                <a:cubicBezTo>
                  <a:pt x="6950" y="65649"/>
                  <a:pt x="9473" y="59983"/>
                  <a:pt x="14476" y="57504"/>
                </a:cubicBezTo>
                <a:lnTo>
                  <a:pt x="31165" y="49270"/>
                </a:lnTo>
                <a:cubicBezTo>
                  <a:pt x="31475" y="47013"/>
                  <a:pt x="31917" y="44799"/>
                  <a:pt x="32493" y="42542"/>
                </a:cubicBezTo>
                <a:cubicBezTo>
                  <a:pt x="33112" y="40284"/>
                  <a:pt x="33821" y="38115"/>
                  <a:pt x="34706" y="36034"/>
                </a:cubicBezTo>
                <a:lnTo>
                  <a:pt x="24392" y="20585"/>
                </a:lnTo>
                <a:cubicBezTo>
                  <a:pt x="21293" y="15936"/>
                  <a:pt x="21913" y="9783"/>
                  <a:pt x="25853" y="5843"/>
                </a:cubicBezTo>
                <a:lnTo>
                  <a:pt x="34352" y="-2656"/>
                </a:lnTo>
                <a:cubicBezTo>
                  <a:pt x="38292" y="-6596"/>
                  <a:pt x="44445" y="-7216"/>
                  <a:pt x="49093" y="-4117"/>
                </a:cubicBezTo>
                <a:lnTo>
                  <a:pt x="64587" y="6198"/>
                </a:lnTo>
                <a:cubicBezTo>
                  <a:pt x="68792" y="4471"/>
                  <a:pt x="73264" y="3232"/>
                  <a:pt x="77823" y="2612"/>
                </a:cubicBezTo>
                <a:lnTo>
                  <a:pt x="86057" y="-14033"/>
                </a:lnTo>
                <a:cubicBezTo>
                  <a:pt x="88536" y="-19035"/>
                  <a:pt x="94158" y="-21559"/>
                  <a:pt x="99559" y="-20142"/>
                </a:cubicBezTo>
                <a:close/>
                <a:moveTo>
                  <a:pt x="85172" y="37185"/>
                </a:moveTo>
                <a:cubicBezTo>
                  <a:pt x="74421" y="37185"/>
                  <a:pt x="65694" y="45913"/>
                  <a:pt x="65694" y="56663"/>
                </a:cubicBezTo>
                <a:cubicBezTo>
                  <a:pt x="65694" y="67413"/>
                  <a:pt x="74421" y="76141"/>
                  <a:pt x="85172" y="76141"/>
                </a:cubicBezTo>
                <a:cubicBezTo>
                  <a:pt x="95922" y="76141"/>
                  <a:pt x="104650" y="67413"/>
                  <a:pt x="104650" y="56663"/>
                </a:cubicBezTo>
                <a:cubicBezTo>
                  <a:pt x="104650" y="45913"/>
                  <a:pt x="95922" y="37185"/>
                  <a:pt x="85172" y="37185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61" name="Text 59"/>
          <p:cNvSpPr/>
          <p:nvPr/>
        </p:nvSpPr>
        <p:spPr>
          <a:xfrm>
            <a:off x="10380460" y="4817534"/>
            <a:ext cx="793283" cy="352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8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控制流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9996631" y="5320966"/>
            <a:ext cx="5552979" cy="453304"/>
          </a:xfrm>
          <a:custGeom>
            <a:avLst/>
            <a:gdLst/>
            <a:ahLst/>
            <a:cxnLst/>
            <a:rect l="l" t="t" r="r" b="b"/>
            <a:pathLst>
              <a:path w="5552979" h="453304">
                <a:moveTo>
                  <a:pt x="50367" y="0"/>
                </a:moveTo>
                <a:lnTo>
                  <a:pt x="5502612" y="0"/>
                </a:lnTo>
                <a:cubicBezTo>
                  <a:pt x="5530429" y="0"/>
                  <a:pt x="5552979" y="22550"/>
                  <a:pt x="5552979" y="50367"/>
                </a:cubicBezTo>
                <a:lnTo>
                  <a:pt x="5552979" y="402938"/>
                </a:lnTo>
                <a:cubicBezTo>
                  <a:pt x="5552979" y="430754"/>
                  <a:pt x="5530429" y="453304"/>
                  <a:pt x="5502612" y="453304"/>
                </a:cubicBezTo>
                <a:lnTo>
                  <a:pt x="50367" y="453304"/>
                </a:lnTo>
                <a:cubicBezTo>
                  <a:pt x="22550" y="453304"/>
                  <a:pt x="0" y="430754"/>
                  <a:pt x="0" y="402938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63" name="Text 61"/>
          <p:cNvSpPr/>
          <p:nvPr/>
        </p:nvSpPr>
        <p:spPr>
          <a:xfrm>
            <a:off x="10097248" y="5446607"/>
            <a:ext cx="138510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9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0257407" y="5421580"/>
            <a:ext cx="2266522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Compose统一拉起所有服务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9996631" y="5874445"/>
            <a:ext cx="5552979" cy="453304"/>
          </a:xfrm>
          <a:custGeom>
            <a:avLst/>
            <a:gdLst/>
            <a:ahLst/>
            <a:cxnLst/>
            <a:rect l="l" t="t" r="r" b="b"/>
            <a:pathLst>
              <a:path w="5552979" h="453304">
                <a:moveTo>
                  <a:pt x="50367" y="0"/>
                </a:moveTo>
                <a:lnTo>
                  <a:pt x="5502612" y="0"/>
                </a:lnTo>
                <a:cubicBezTo>
                  <a:pt x="5530429" y="0"/>
                  <a:pt x="5552979" y="22550"/>
                  <a:pt x="5552979" y="50367"/>
                </a:cubicBezTo>
                <a:lnTo>
                  <a:pt x="5552979" y="402938"/>
                </a:lnTo>
                <a:cubicBezTo>
                  <a:pt x="5552979" y="430754"/>
                  <a:pt x="5530429" y="453304"/>
                  <a:pt x="5502612" y="453304"/>
                </a:cubicBezTo>
                <a:lnTo>
                  <a:pt x="50367" y="453304"/>
                </a:lnTo>
                <a:cubicBezTo>
                  <a:pt x="22550" y="453304"/>
                  <a:pt x="0" y="430754"/>
                  <a:pt x="0" y="402938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10097248" y="6000086"/>
            <a:ext cx="163693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9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0282949" y="5975062"/>
            <a:ext cx="1850993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数据库健康检查通过后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9996631" y="6427924"/>
            <a:ext cx="5552979" cy="453304"/>
          </a:xfrm>
          <a:custGeom>
            <a:avLst/>
            <a:gdLst/>
            <a:ahLst/>
            <a:cxnLst/>
            <a:rect l="l" t="t" r="r" b="b"/>
            <a:pathLst>
              <a:path w="5552979" h="453304">
                <a:moveTo>
                  <a:pt x="50367" y="0"/>
                </a:moveTo>
                <a:lnTo>
                  <a:pt x="5502612" y="0"/>
                </a:lnTo>
                <a:cubicBezTo>
                  <a:pt x="5530429" y="0"/>
                  <a:pt x="5552979" y="22550"/>
                  <a:pt x="5552979" y="50367"/>
                </a:cubicBezTo>
                <a:lnTo>
                  <a:pt x="5552979" y="402938"/>
                </a:lnTo>
                <a:cubicBezTo>
                  <a:pt x="5552979" y="430754"/>
                  <a:pt x="5530429" y="453304"/>
                  <a:pt x="5502612" y="453304"/>
                </a:cubicBezTo>
                <a:lnTo>
                  <a:pt x="50367" y="453304"/>
                </a:lnTo>
                <a:cubicBezTo>
                  <a:pt x="22550" y="453304"/>
                  <a:pt x="0" y="430754"/>
                  <a:pt x="0" y="402938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69" name="Text 67"/>
          <p:cNvSpPr/>
          <p:nvPr/>
        </p:nvSpPr>
        <p:spPr>
          <a:xfrm>
            <a:off x="10097248" y="6553565"/>
            <a:ext cx="163693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9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10286746" y="6528541"/>
            <a:ext cx="1498423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后端容器自动启动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9996631" y="6981403"/>
            <a:ext cx="5552979" cy="453304"/>
          </a:xfrm>
          <a:custGeom>
            <a:avLst/>
            <a:gdLst/>
            <a:ahLst/>
            <a:cxnLst/>
            <a:rect l="l" t="t" r="r" b="b"/>
            <a:pathLst>
              <a:path w="5552979" h="453304">
                <a:moveTo>
                  <a:pt x="50367" y="0"/>
                </a:moveTo>
                <a:lnTo>
                  <a:pt x="5502612" y="0"/>
                </a:lnTo>
                <a:cubicBezTo>
                  <a:pt x="5530429" y="0"/>
                  <a:pt x="5552979" y="22550"/>
                  <a:pt x="5552979" y="50367"/>
                </a:cubicBezTo>
                <a:lnTo>
                  <a:pt x="5552979" y="402938"/>
                </a:lnTo>
                <a:cubicBezTo>
                  <a:pt x="5552979" y="430754"/>
                  <a:pt x="5530429" y="453304"/>
                  <a:pt x="5502612" y="453304"/>
                </a:cubicBezTo>
                <a:lnTo>
                  <a:pt x="50367" y="453304"/>
                </a:lnTo>
                <a:cubicBezTo>
                  <a:pt x="22550" y="453304"/>
                  <a:pt x="0" y="430754"/>
                  <a:pt x="0" y="402938"/>
                </a:cubicBezTo>
                <a:lnTo>
                  <a:pt x="0" y="50367"/>
                </a:lnTo>
                <a:cubicBezTo>
                  <a:pt x="0" y="22550"/>
                  <a:pt x="22550" y="0"/>
                  <a:pt x="5036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72" name="Text 70"/>
          <p:cNvSpPr/>
          <p:nvPr/>
        </p:nvSpPr>
        <p:spPr>
          <a:xfrm>
            <a:off x="10097248" y="7107044"/>
            <a:ext cx="163693" cy="20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9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10286573" y="7082021"/>
            <a:ext cx="1850993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前端最后对外暴露端口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9756565" y="7727142"/>
            <a:ext cx="5992145" cy="905062"/>
          </a:xfrm>
          <a:custGeom>
            <a:avLst/>
            <a:gdLst/>
            <a:ahLst/>
            <a:cxnLst/>
            <a:rect l="l" t="t" r="r" b="b"/>
            <a:pathLst>
              <a:path w="5992145" h="905062">
                <a:moveTo>
                  <a:pt x="100733" y="0"/>
                </a:moveTo>
                <a:lnTo>
                  <a:pt x="5891412" y="0"/>
                </a:lnTo>
                <a:cubicBezTo>
                  <a:pt x="5947045" y="0"/>
                  <a:pt x="5992145" y="45100"/>
                  <a:pt x="5992145" y="100733"/>
                </a:cubicBezTo>
                <a:lnTo>
                  <a:pt x="5992145" y="804329"/>
                </a:lnTo>
                <a:cubicBezTo>
                  <a:pt x="5992145" y="859963"/>
                  <a:pt x="5947045" y="905062"/>
                  <a:pt x="5891412" y="905062"/>
                </a:cubicBezTo>
                <a:lnTo>
                  <a:pt x="100733" y="905062"/>
                </a:lnTo>
                <a:cubicBezTo>
                  <a:pt x="45100" y="905062"/>
                  <a:pt x="0" y="859963"/>
                  <a:pt x="0" y="804329"/>
                </a:cubicBezTo>
                <a:lnTo>
                  <a:pt x="0" y="100733"/>
                </a:lnTo>
                <a:cubicBezTo>
                  <a:pt x="0" y="45100"/>
                  <a:pt x="45100" y="0"/>
                  <a:pt x="100733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75" name="Shape 73"/>
          <p:cNvSpPr/>
          <p:nvPr/>
        </p:nvSpPr>
        <p:spPr>
          <a:xfrm>
            <a:off x="9954023" y="7916814"/>
            <a:ext cx="132214" cy="176285"/>
          </a:xfrm>
          <a:custGeom>
            <a:avLst/>
            <a:gdLst/>
            <a:ahLst/>
            <a:cxnLst/>
            <a:rect l="l" t="t" r="r" b="b"/>
            <a:pathLst>
              <a:path w="132214" h="176285">
                <a:moveTo>
                  <a:pt x="100847" y="132214"/>
                </a:moveTo>
                <a:cubicBezTo>
                  <a:pt x="103361" y="124536"/>
                  <a:pt x="108388" y="117581"/>
                  <a:pt x="114069" y="111590"/>
                </a:cubicBezTo>
                <a:cubicBezTo>
                  <a:pt x="125328" y="99746"/>
                  <a:pt x="132214" y="83735"/>
                  <a:pt x="132214" y="66107"/>
                </a:cubicBezTo>
                <a:cubicBezTo>
                  <a:pt x="132214" y="29610"/>
                  <a:pt x="102603" y="0"/>
                  <a:pt x="66107" y="0"/>
                </a:cubicBezTo>
                <a:cubicBezTo>
                  <a:pt x="29610" y="0"/>
                  <a:pt x="0" y="29610"/>
                  <a:pt x="0" y="66107"/>
                </a:cubicBezTo>
                <a:cubicBezTo>
                  <a:pt x="0" y="83735"/>
                  <a:pt x="6886" y="99746"/>
                  <a:pt x="18145" y="111590"/>
                </a:cubicBezTo>
                <a:cubicBezTo>
                  <a:pt x="23826" y="117581"/>
                  <a:pt x="28887" y="124536"/>
                  <a:pt x="31366" y="132214"/>
                </a:cubicBezTo>
                <a:lnTo>
                  <a:pt x="100813" y="132214"/>
                </a:lnTo>
                <a:close/>
                <a:moveTo>
                  <a:pt x="99160" y="148741"/>
                </a:moveTo>
                <a:lnTo>
                  <a:pt x="33053" y="148741"/>
                </a:lnTo>
                <a:lnTo>
                  <a:pt x="33053" y="154249"/>
                </a:lnTo>
                <a:cubicBezTo>
                  <a:pt x="33053" y="169468"/>
                  <a:pt x="45380" y="181794"/>
                  <a:pt x="60598" y="181794"/>
                </a:cubicBezTo>
                <a:lnTo>
                  <a:pt x="71616" y="181794"/>
                </a:lnTo>
                <a:cubicBezTo>
                  <a:pt x="86834" y="181794"/>
                  <a:pt x="99160" y="169468"/>
                  <a:pt x="99160" y="154249"/>
                </a:cubicBezTo>
                <a:lnTo>
                  <a:pt x="99160" y="148741"/>
                </a:lnTo>
                <a:close/>
                <a:moveTo>
                  <a:pt x="63352" y="38562"/>
                </a:moveTo>
                <a:cubicBezTo>
                  <a:pt x="49649" y="38562"/>
                  <a:pt x="38562" y="49649"/>
                  <a:pt x="38562" y="63352"/>
                </a:cubicBezTo>
                <a:cubicBezTo>
                  <a:pt x="38562" y="67932"/>
                  <a:pt x="34878" y="71616"/>
                  <a:pt x="30299" y="71616"/>
                </a:cubicBezTo>
                <a:cubicBezTo>
                  <a:pt x="25720" y="71616"/>
                  <a:pt x="22036" y="67932"/>
                  <a:pt x="22036" y="63352"/>
                </a:cubicBezTo>
                <a:cubicBezTo>
                  <a:pt x="22036" y="40525"/>
                  <a:pt x="40525" y="22036"/>
                  <a:pt x="63352" y="22036"/>
                </a:cubicBezTo>
                <a:cubicBezTo>
                  <a:pt x="67932" y="22036"/>
                  <a:pt x="71616" y="25720"/>
                  <a:pt x="71616" y="30299"/>
                </a:cubicBezTo>
                <a:cubicBezTo>
                  <a:pt x="71616" y="34878"/>
                  <a:pt x="67932" y="38562"/>
                  <a:pt x="63352" y="38562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76" name="Text 74"/>
          <p:cNvSpPr/>
          <p:nvPr/>
        </p:nvSpPr>
        <p:spPr>
          <a:xfrm>
            <a:off x="10177098" y="7883677"/>
            <a:ext cx="5503041" cy="2518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8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配图建议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9913100" y="8185527"/>
            <a:ext cx="5767040" cy="2896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88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可用动画逐步展示数据流路径，或用手势在空中画出流向，增强理解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48071" y="560012"/>
            <a:ext cx="448132" cy="448132"/>
          </a:xfrm>
          <a:custGeom>
            <a:avLst/>
            <a:gdLst/>
            <a:ahLst/>
            <a:cxnLst/>
            <a:rect l="l" t="t" r="r" b="b"/>
            <a:pathLst>
              <a:path w="448132" h="448132">
                <a:moveTo>
                  <a:pt x="89626" y="0"/>
                </a:moveTo>
                <a:lnTo>
                  <a:pt x="358506" y="0"/>
                </a:lnTo>
                <a:cubicBezTo>
                  <a:pt x="408005" y="0"/>
                  <a:pt x="448132" y="40127"/>
                  <a:pt x="448132" y="89626"/>
                </a:cubicBezTo>
                <a:lnTo>
                  <a:pt x="448132" y="358506"/>
                </a:lnTo>
                <a:cubicBezTo>
                  <a:pt x="448132" y="408005"/>
                  <a:pt x="408005" y="448132"/>
                  <a:pt x="358506" y="448132"/>
                </a:cubicBezTo>
                <a:lnTo>
                  <a:pt x="89626" y="448132"/>
                </a:lnTo>
                <a:cubicBezTo>
                  <a:pt x="40127" y="448132"/>
                  <a:pt x="0" y="408005"/>
                  <a:pt x="0" y="358506"/>
                </a:cubicBezTo>
                <a:lnTo>
                  <a:pt x="0" y="89626"/>
                </a:lnTo>
                <a:cubicBezTo>
                  <a:pt x="0" y="40127"/>
                  <a:pt x="40127" y="0"/>
                  <a:pt x="89626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" name="Shape 1"/>
          <p:cNvSpPr/>
          <p:nvPr/>
        </p:nvSpPr>
        <p:spPr>
          <a:xfrm>
            <a:off x="532065" y="671952"/>
            <a:ext cx="280083" cy="224066"/>
          </a:xfrm>
          <a:custGeom>
            <a:avLst/>
            <a:gdLst/>
            <a:ahLst/>
            <a:cxnLst/>
            <a:rect l="l" t="t" r="r" b="b"/>
            <a:pathLst>
              <a:path w="280083" h="224066">
                <a:moveTo>
                  <a:pt x="153126" y="103412"/>
                </a:moveTo>
                <a:lnTo>
                  <a:pt x="124199" y="103412"/>
                </a:lnTo>
                <a:lnTo>
                  <a:pt x="124199" y="77417"/>
                </a:lnTo>
                <a:lnTo>
                  <a:pt x="153126" y="77417"/>
                </a:lnTo>
                <a:lnTo>
                  <a:pt x="153126" y="103412"/>
                </a:lnTo>
                <a:close/>
                <a:moveTo>
                  <a:pt x="153126" y="14004"/>
                </a:moveTo>
                <a:lnTo>
                  <a:pt x="124199" y="14004"/>
                </a:lnTo>
                <a:lnTo>
                  <a:pt x="124199" y="40568"/>
                </a:lnTo>
                <a:lnTo>
                  <a:pt x="153126" y="40568"/>
                </a:lnTo>
                <a:lnTo>
                  <a:pt x="153126" y="14004"/>
                </a:lnTo>
                <a:close/>
                <a:moveTo>
                  <a:pt x="187349" y="77373"/>
                </a:moveTo>
                <a:lnTo>
                  <a:pt x="158422" y="77373"/>
                </a:lnTo>
                <a:lnTo>
                  <a:pt x="158422" y="103368"/>
                </a:lnTo>
                <a:lnTo>
                  <a:pt x="187349" y="103368"/>
                </a:lnTo>
                <a:lnTo>
                  <a:pt x="187349" y="77373"/>
                </a:lnTo>
                <a:close/>
                <a:moveTo>
                  <a:pt x="118948" y="45820"/>
                </a:moveTo>
                <a:lnTo>
                  <a:pt x="90020" y="45820"/>
                </a:lnTo>
                <a:lnTo>
                  <a:pt x="90020" y="72121"/>
                </a:lnTo>
                <a:lnTo>
                  <a:pt x="118948" y="72121"/>
                </a:lnTo>
                <a:lnTo>
                  <a:pt x="118948" y="45820"/>
                </a:lnTo>
                <a:close/>
                <a:moveTo>
                  <a:pt x="153126" y="45820"/>
                </a:moveTo>
                <a:lnTo>
                  <a:pt x="124199" y="45820"/>
                </a:lnTo>
                <a:lnTo>
                  <a:pt x="124199" y="72121"/>
                </a:lnTo>
                <a:lnTo>
                  <a:pt x="153126" y="72121"/>
                </a:lnTo>
                <a:lnTo>
                  <a:pt x="153126" y="45820"/>
                </a:lnTo>
                <a:close/>
                <a:moveTo>
                  <a:pt x="274262" y="89583"/>
                </a:moveTo>
                <a:cubicBezTo>
                  <a:pt x="267960" y="85338"/>
                  <a:pt x="253431" y="83806"/>
                  <a:pt x="242272" y="85907"/>
                </a:cubicBezTo>
                <a:cubicBezTo>
                  <a:pt x="240827" y="75404"/>
                  <a:pt x="234963" y="66257"/>
                  <a:pt x="224285" y="58030"/>
                </a:cubicBezTo>
                <a:lnTo>
                  <a:pt x="218158" y="53960"/>
                </a:lnTo>
                <a:lnTo>
                  <a:pt x="214088" y="60086"/>
                </a:lnTo>
                <a:cubicBezTo>
                  <a:pt x="206036" y="72253"/>
                  <a:pt x="203848" y="92296"/>
                  <a:pt x="212469" y="105512"/>
                </a:cubicBezTo>
                <a:cubicBezTo>
                  <a:pt x="208662" y="107569"/>
                  <a:pt x="201178" y="110370"/>
                  <a:pt x="191288" y="110195"/>
                </a:cubicBezTo>
                <a:lnTo>
                  <a:pt x="1050" y="110195"/>
                </a:lnTo>
                <a:cubicBezTo>
                  <a:pt x="-2757" y="132427"/>
                  <a:pt x="3589" y="161310"/>
                  <a:pt x="20306" y="181135"/>
                </a:cubicBezTo>
                <a:cubicBezTo>
                  <a:pt x="36542" y="200347"/>
                  <a:pt x="60874" y="210106"/>
                  <a:pt x="92690" y="210106"/>
                </a:cubicBezTo>
                <a:cubicBezTo>
                  <a:pt x="161573" y="210106"/>
                  <a:pt x="212557" y="178378"/>
                  <a:pt x="236407" y="120742"/>
                </a:cubicBezTo>
                <a:cubicBezTo>
                  <a:pt x="245773" y="120917"/>
                  <a:pt x="265991" y="120786"/>
                  <a:pt x="276363" y="100961"/>
                </a:cubicBezTo>
                <a:cubicBezTo>
                  <a:pt x="277019" y="99867"/>
                  <a:pt x="279251" y="95184"/>
                  <a:pt x="280083" y="93478"/>
                </a:cubicBezTo>
                <a:lnTo>
                  <a:pt x="274262" y="89583"/>
                </a:lnTo>
                <a:close/>
                <a:moveTo>
                  <a:pt x="50590" y="77373"/>
                </a:moveTo>
                <a:lnTo>
                  <a:pt x="21706" y="77373"/>
                </a:lnTo>
                <a:lnTo>
                  <a:pt x="21706" y="103368"/>
                </a:lnTo>
                <a:lnTo>
                  <a:pt x="50634" y="103368"/>
                </a:lnTo>
                <a:lnTo>
                  <a:pt x="50634" y="77373"/>
                </a:lnTo>
                <a:lnTo>
                  <a:pt x="50590" y="77373"/>
                </a:lnTo>
                <a:close/>
                <a:moveTo>
                  <a:pt x="84769" y="77373"/>
                </a:moveTo>
                <a:lnTo>
                  <a:pt x="55841" y="77373"/>
                </a:lnTo>
                <a:lnTo>
                  <a:pt x="55841" y="103368"/>
                </a:lnTo>
                <a:lnTo>
                  <a:pt x="84769" y="103368"/>
                </a:lnTo>
                <a:lnTo>
                  <a:pt x="84769" y="77373"/>
                </a:lnTo>
                <a:close/>
                <a:moveTo>
                  <a:pt x="118948" y="77373"/>
                </a:moveTo>
                <a:lnTo>
                  <a:pt x="90020" y="77373"/>
                </a:lnTo>
                <a:lnTo>
                  <a:pt x="90020" y="103368"/>
                </a:lnTo>
                <a:lnTo>
                  <a:pt x="118948" y="103368"/>
                </a:lnTo>
                <a:lnTo>
                  <a:pt x="118948" y="77373"/>
                </a:lnTo>
                <a:close/>
                <a:moveTo>
                  <a:pt x="84769" y="45820"/>
                </a:moveTo>
                <a:lnTo>
                  <a:pt x="55841" y="45820"/>
                </a:lnTo>
                <a:lnTo>
                  <a:pt x="55841" y="72121"/>
                </a:lnTo>
                <a:lnTo>
                  <a:pt x="84769" y="72121"/>
                </a:lnTo>
                <a:lnTo>
                  <a:pt x="84769" y="4582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030502" y="448072"/>
            <a:ext cx="5007879" cy="4481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176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 Compose核心配置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30502" y="896142"/>
            <a:ext cx="4884642" cy="2240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5" b="1" kern="0" spc="62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DOCKER-COMPOSE.YML KEY CONFIGURATIONS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2985" y="1348974"/>
            <a:ext cx="8479528" cy="7336791"/>
          </a:xfrm>
          <a:custGeom>
            <a:avLst/>
            <a:gdLst/>
            <a:ahLst/>
            <a:cxnLst/>
            <a:rect l="l" t="t" r="r" b="b"/>
            <a:pathLst>
              <a:path w="8479528" h="7336791">
                <a:moveTo>
                  <a:pt x="89656" y="0"/>
                </a:moveTo>
                <a:lnTo>
                  <a:pt x="8389873" y="0"/>
                </a:lnTo>
                <a:cubicBezTo>
                  <a:pt x="8439388" y="0"/>
                  <a:pt x="8479528" y="40140"/>
                  <a:pt x="8479528" y="89656"/>
                </a:cubicBezTo>
                <a:lnTo>
                  <a:pt x="8479528" y="7247135"/>
                </a:lnTo>
                <a:cubicBezTo>
                  <a:pt x="8479528" y="7296651"/>
                  <a:pt x="8439388" y="7336791"/>
                  <a:pt x="8389873" y="7336791"/>
                </a:cubicBezTo>
                <a:lnTo>
                  <a:pt x="89656" y="7336791"/>
                </a:lnTo>
                <a:cubicBezTo>
                  <a:pt x="40140" y="7336791"/>
                  <a:pt x="0" y="7296651"/>
                  <a:pt x="0" y="7247135"/>
                </a:cubicBezTo>
                <a:lnTo>
                  <a:pt x="0" y="89656"/>
                </a:lnTo>
                <a:cubicBezTo>
                  <a:pt x="0" y="40173"/>
                  <a:pt x="40173" y="0"/>
                  <a:pt x="89656" y="0"/>
                </a:cubicBezTo>
                <a:close/>
              </a:path>
            </a:pathLst>
          </a:custGeom>
          <a:solidFill>
            <a:srgbClr val="2D3748"/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37096" y="1533084"/>
            <a:ext cx="2912860" cy="3136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docker-compose.yml 关键片段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872830" y="1555504"/>
            <a:ext cx="817841" cy="268879"/>
          </a:xfrm>
          <a:custGeom>
            <a:avLst/>
            <a:gdLst/>
            <a:ahLst/>
            <a:cxnLst/>
            <a:rect l="l" t="t" r="r" b="b"/>
            <a:pathLst>
              <a:path w="817841" h="268879">
                <a:moveTo>
                  <a:pt x="44814" y="0"/>
                </a:moveTo>
                <a:lnTo>
                  <a:pt x="773027" y="0"/>
                </a:lnTo>
                <a:cubicBezTo>
                  <a:pt x="797778" y="0"/>
                  <a:pt x="817841" y="20064"/>
                  <a:pt x="817841" y="44814"/>
                </a:cubicBezTo>
                <a:lnTo>
                  <a:pt x="817841" y="224065"/>
                </a:lnTo>
                <a:cubicBezTo>
                  <a:pt x="817841" y="248815"/>
                  <a:pt x="797778" y="268879"/>
                  <a:pt x="773027" y="268879"/>
                </a:cubicBezTo>
                <a:lnTo>
                  <a:pt x="44814" y="268879"/>
                </a:lnTo>
                <a:cubicBezTo>
                  <a:pt x="20064" y="268879"/>
                  <a:pt x="0" y="248815"/>
                  <a:pt x="0" y="224065"/>
                </a:cubicBezTo>
                <a:lnTo>
                  <a:pt x="0" y="44814"/>
                </a:lnTo>
                <a:cubicBezTo>
                  <a:pt x="0" y="20081"/>
                  <a:pt x="20081" y="0"/>
                  <a:pt x="44814" y="0"/>
                </a:cubicBezTo>
                <a:close/>
              </a:path>
            </a:pathLst>
          </a:custGeom>
          <a:solidFill>
            <a:srgbClr val="319795">
              <a:alpha val="2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5872830" y="1555504"/>
            <a:ext cx="885061" cy="268879"/>
          </a:xfrm>
          <a:prstGeom prst="rect">
            <a:avLst/>
          </a:prstGeom>
          <a:noFill/>
          <a:ln/>
        </p:spPr>
        <p:txBody>
          <a:bodyPr wrap="square" lIns="89626" tIns="44813" rIns="89626" bIns="44813" rtlCol="0" anchor="ctr"/>
          <a:lstStyle/>
          <a:p>
            <a:pPr>
              <a:lnSpc>
                <a:spcPct val="110000"/>
              </a:lnSpc>
            </a:pPr>
            <a:r>
              <a:rPr lang="en-US" sz="1059" b="1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Services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775114" y="1555504"/>
            <a:ext cx="941078" cy="268879"/>
          </a:xfrm>
          <a:custGeom>
            <a:avLst/>
            <a:gdLst/>
            <a:ahLst/>
            <a:cxnLst/>
            <a:rect l="l" t="t" r="r" b="b"/>
            <a:pathLst>
              <a:path w="941078" h="268879">
                <a:moveTo>
                  <a:pt x="44814" y="0"/>
                </a:moveTo>
                <a:lnTo>
                  <a:pt x="896264" y="0"/>
                </a:lnTo>
                <a:cubicBezTo>
                  <a:pt x="921014" y="0"/>
                  <a:pt x="941078" y="20064"/>
                  <a:pt x="941078" y="44814"/>
                </a:cubicBezTo>
                <a:lnTo>
                  <a:pt x="941078" y="224065"/>
                </a:lnTo>
                <a:cubicBezTo>
                  <a:pt x="941078" y="248815"/>
                  <a:pt x="921014" y="268879"/>
                  <a:pt x="896264" y="268879"/>
                </a:cubicBezTo>
                <a:lnTo>
                  <a:pt x="44814" y="268879"/>
                </a:lnTo>
                <a:cubicBezTo>
                  <a:pt x="20064" y="268879"/>
                  <a:pt x="0" y="248815"/>
                  <a:pt x="0" y="224065"/>
                </a:cubicBezTo>
                <a:lnTo>
                  <a:pt x="0" y="44814"/>
                </a:lnTo>
                <a:cubicBezTo>
                  <a:pt x="0" y="20081"/>
                  <a:pt x="20081" y="0"/>
                  <a:pt x="44814" y="0"/>
                </a:cubicBezTo>
                <a:close/>
              </a:path>
            </a:pathLst>
          </a:custGeom>
          <a:solidFill>
            <a:srgbClr val="319795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775114" y="1555504"/>
            <a:ext cx="1008298" cy="268879"/>
          </a:xfrm>
          <a:prstGeom prst="rect">
            <a:avLst/>
          </a:prstGeom>
          <a:noFill/>
          <a:ln/>
        </p:spPr>
        <p:txBody>
          <a:bodyPr wrap="square" lIns="89626" tIns="44813" rIns="89626" bIns="44813" rtlCol="0" anchor="ctr"/>
          <a:lstStyle/>
          <a:p>
            <a:pPr>
              <a:lnSpc>
                <a:spcPct val="110000"/>
              </a:lnSpc>
            </a:pPr>
            <a:r>
              <a:rPr lang="en-US" sz="1059" b="1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Healthcheck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806230" y="1555504"/>
            <a:ext cx="941078" cy="268879"/>
          </a:xfrm>
          <a:custGeom>
            <a:avLst/>
            <a:gdLst/>
            <a:ahLst/>
            <a:cxnLst/>
            <a:rect l="l" t="t" r="r" b="b"/>
            <a:pathLst>
              <a:path w="941078" h="268879">
                <a:moveTo>
                  <a:pt x="44814" y="0"/>
                </a:moveTo>
                <a:lnTo>
                  <a:pt x="896264" y="0"/>
                </a:lnTo>
                <a:cubicBezTo>
                  <a:pt x="921014" y="0"/>
                  <a:pt x="941078" y="20064"/>
                  <a:pt x="941078" y="44814"/>
                </a:cubicBezTo>
                <a:lnTo>
                  <a:pt x="941078" y="224065"/>
                </a:lnTo>
                <a:cubicBezTo>
                  <a:pt x="941078" y="248815"/>
                  <a:pt x="921014" y="268879"/>
                  <a:pt x="896264" y="268879"/>
                </a:cubicBezTo>
                <a:lnTo>
                  <a:pt x="44814" y="268879"/>
                </a:lnTo>
                <a:cubicBezTo>
                  <a:pt x="20064" y="268879"/>
                  <a:pt x="0" y="248815"/>
                  <a:pt x="0" y="224065"/>
                </a:cubicBezTo>
                <a:lnTo>
                  <a:pt x="0" y="44814"/>
                </a:lnTo>
                <a:cubicBezTo>
                  <a:pt x="0" y="20081"/>
                  <a:pt x="20081" y="0"/>
                  <a:pt x="44814" y="0"/>
                </a:cubicBezTo>
                <a:close/>
              </a:path>
            </a:pathLst>
          </a:custGeom>
          <a:solidFill>
            <a:srgbClr val="319795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806230" y="1555504"/>
            <a:ext cx="1008298" cy="268879"/>
          </a:xfrm>
          <a:prstGeom prst="rect">
            <a:avLst/>
          </a:prstGeom>
          <a:noFill/>
          <a:ln/>
        </p:spPr>
        <p:txBody>
          <a:bodyPr wrap="square" lIns="89626" tIns="44813" rIns="89626" bIns="44813" rtlCol="0" anchor="ctr"/>
          <a:lstStyle/>
          <a:p>
            <a:pPr>
              <a:lnSpc>
                <a:spcPct val="110000"/>
              </a:lnSpc>
            </a:pPr>
            <a:r>
              <a:rPr lang="en-US" sz="1059" b="1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Depends_on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8671" y="2127637"/>
            <a:ext cx="7943145" cy="6564624"/>
          </a:xfrm>
          <a:custGeom>
            <a:avLst/>
            <a:gdLst/>
            <a:ahLst/>
            <a:cxnLst/>
            <a:rect l="l" t="t" r="r" b="b"/>
            <a:pathLst>
              <a:path w="7943145" h="5377588">
                <a:moveTo>
                  <a:pt x="44795" y="0"/>
                </a:moveTo>
                <a:lnTo>
                  <a:pt x="7898350" y="0"/>
                </a:lnTo>
                <a:cubicBezTo>
                  <a:pt x="7923090" y="0"/>
                  <a:pt x="7943145" y="20056"/>
                  <a:pt x="7943145" y="44795"/>
                </a:cubicBezTo>
                <a:lnTo>
                  <a:pt x="7943145" y="5332793"/>
                </a:lnTo>
                <a:cubicBezTo>
                  <a:pt x="7943145" y="5357532"/>
                  <a:pt x="7923090" y="5377588"/>
                  <a:pt x="7898350" y="5377588"/>
                </a:cubicBezTo>
                <a:lnTo>
                  <a:pt x="44795" y="5377588"/>
                </a:lnTo>
                <a:cubicBezTo>
                  <a:pt x="20056" y="5377588"/>
                  <a:pt x="0" y="5357532"/>
                  <a:pt x="0" y="5332793"/>
                </a:cubicBezTo>
                <a:lnTo>
                  <a:pt x="0" y="44795"/>
                </a:lnTo>
                <a:cubicBezTo>
                  <a:pt x="0" y="20056"/>
                  <a:pt x="20056" y="0"/>
                  <a:pt x="44795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5" name="Text 13"/>
          <p:cNvSpPr/>
          <p:nvPr/>
        </p:nvSpPr>
        <p:spPr>
          <a:xfrm>
            <a:off x="652850" y="1173009"/>
            <a:ext cx="7752689" cy="85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 全局网络配置</a:t>
            </a:r>
            <a:r>
              <a:rPr lang="en-US" sz="1235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networks: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app-network: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driver: bridge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 三个服务定义</a:t>
            </a:r>
            <a:r>
              <a:rPr lang="en-US" sz="1235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services:</a:t>
            </a:r>
            <a:r>
              <a:rPr lang="en-US" sz="1235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mysql-db: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image: mysql:8.0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container_name: mysql-task7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restart: always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environment: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- MYSQL_ROOT_PASSWORD=123456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- MYSQL_DATABASE=task7_db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volumes: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- </a:t>
            </a:r>
            <a:r>
              <a:rPr lang="en-US" sz="1235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~/docker-task7/volumes/mysql:/var/lib/mysql</a:t>
            </a:r>
            <a:r>
              <a:rPr lang="en-US" sz="1235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healthcheck: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test: ["CMD", "mysqladmin", "ping", ...]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interval: 10s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timeout: 5s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retries: 3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networks: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- app-network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</a:t>
            </a:r>
            <a:r>
              <a:rPr lang="en-US" sz="1235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build: ./backend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container_name: backend-task7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ports: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- "5000:5000"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environment: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- DB_HOST=mysql-db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- DB_PORT=3306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r>
              <a:rPr lang="en-US" sz="1235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depends_on: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mysql-db: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ports: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- "80:80"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depends_on: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backend: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condition: service_healthy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3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184532" y="1344061"/>
            <a:ext cx="6618403" cy="3495432"/>
          </a:xfrm>
          <a:custGeom>
            <a:avLst/>
            <a:gdLst/>
            <a:ahLst/>
            <a:cxnLst/>
            <a:rect l="l" t="t" r="r" b="b"/>
            <a:pathLst>
              <a:path w="6618403" h="3495432">
                <a:moveTo>
                  <a:pt x="39310" y="0"/>
                </a:moveTo>
                <a:lnTo>
                  <a:pt x="6528780" y="0"/>
                </a:lnTo>
                <a:cubicBezTo>
                  <a:pt x="6578278" y="0"/>
                  <a:pt x="6618403" y="40126"/>
                  <a:pt x="6618403" y="89623"/>
                </a:cubicBezTo>
                <a:lnTo>
                  <a:pt x="6618403" y="3405809"/>
                </a:lnTo>
                <a:cubicBezTo>
                  <a:pt x="6618403" y="3455307"/>
                  <a:pt x="6578278" y="3495432"/>
                  <a:pt x="6528780" y="3495432"/>
                </a:cubicBezTo>
                <a:lnTo>
                  <a:pt x="39310" y="3495432"/>
                </a:lnTo>
                <a:cubicBezTo>
                  <a:pt x="17600" y="3495432"/>
                  <a:pt x="0" y="3477833"/>
                  <a:pt x="0" y="3456122"/>
                </a:cubicBezTo>
                <a:lnTo>
                  <a:pt x="0" y="39310"/>
                </a:lnTo>
                <a:cubicBezTo>
                  <a:pt x="0" y="17614"/>
                  <a:pt x="17614" y="0"/>
                  <a:pt x="39310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17" name="Shape 15"/>
          <p:cNvSpPr/>
          <p:nvPr/>
        </p:nvSpPr>
        <p:spPr>
          <a:xfrm>
            <a:off x="9184532" y="1344061"/>
            <a:ext cx="39310" cy="3495432"/>
          </a:xfrm>
          <a:custGeom>
            <a:avLst/>
            <a:gdLst/>
            <a:ahLst/>
            <a:cxnLst/>
            <a:rect l="l" t="t" r="r" b="b"/>
            <a:pathLst>
              <a:path w="39310" h="3495432">
                <a:moveTo>
                  <a:pt x="39310" y="0"/>
                </a:moveTo>
                <a:lnTo>
                  <a:pt x="39310" y="0"/>
                </a:lnTo>
                <a:lnTo>
                  <a:pt x="39310" y="3495432"/>
                </a:lnTo>
                <a:lnTo>
                  <a:pt x="39310" y="3495432"/>
                </a:lnTo>
                <a:cubicBezTo>
                  <a:pt x="17600" y="3495432"/>
                  <a:pt x="0" y="3477833"/>
                  <a:pt x="0" y="3456122"/>
                </a:cubicBezTo>
                <a:lnTo>
                  <a:pt x="0" y="39310"/>
                </a:lnTo>
                <a:cubicBezTo>
                  <a:pt x="0" y="17614"/>
                  <a:pt x="17614" y="0"/>
                  <a:pt x="3931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8" name="Shape 16"/>
          <p:cNvSpPr/>
          <p:nvPr/>
        </p:nvSpPr>
        <p:spPr>
          <a:xfrm>
            <a:off x="9405791" y="1579149"/>
            <a:ext cx="201660" cy="201660"/>
          </a:xfrm>
          <a:custGeom>
            <a:avLst/>
            <a:gdLst/>
            <a:ahLst/>
            <a:cxnLst/>
            <a:rect l="l" t="t" r="r" b="b"/>
            <a:pathLst>
              <a:path w="201660" h="201660">
                <a:moveTo>
                  <a:pt x="91574" y="2048"/>
                </a:moveTo>
                <a:cubicBezTo>
                  <a:pt x="97443" y="-670"/>
                  <a:pt x="104217" y="-670"/>
                  <a:pt x="110086" y="2048"/>
                </a:cubicBezTo>
                <a:lnTo>
                  <a:pt x="196185" y="41829"/>
                </a:lnTo>
                <a:cubicBezTo>
                  <a:pt x="199533" y="43365"/>
                  <a:pt x="201660" y="46713"/>
                  <a:pt x="201660" y="50415"/>
                </a:cubicBezTo>
                <a:cubicBezTo>
                  <a:pt x="201660" y="54117"/>
                  <a:pt x="199533" y="57465"/>
                  <a:pt x="196185" y="59001"/>
                </a:cubicBezTo>
                <a:lnTo>
                  <a:pt x="110086" y="98782"/>
                </a:lnTo>
                <a:cubicBezTo>
                  <a:pt x="104217" y="101499"/>
                  <a:pt x="97443" y="101499"/>
                  <a:pt x="91574" y="98782"/>
                </a:cubicBezTo>
                <a:lnTo>
                  <a:pt x="5475" y="59001"/>
                </a:lnTo>
                <a:cubicBezTo>
                  <a:pt x="2127" y="57426"/>
                  <a:pt x="0" y="54078"/>
                  <a:pt x="0" y="50415"/>
                </a:cubicBezTo>
                <a:cubicBezTo>
                  <a:pt x="0" y="46752"/>
                  <a:pt x="2127" y="43365"/>
                  <a:pt x="5475" y="41829"/>
                </a:cubicBezTo>
                <a:lnTo>
                  <a:pt x="91574" y="2048"/>
                </a:lnTo>
                <a:close/>
                <a:moveTo>
                  <a:pt x="18945" y="86020"/>
                </a:moveTo>
                <a:lnTo>
                  <a:pt x="83657" y="115915"/>
                </a:lnTo>
                <a:cubicBezTo>
                  <a:pt x="94567" y="120956"/>
                  <a:pt x="107132" y="120956"/>
                  <a:pt x="118042" y="115915"/>
                </a:cubicBezTo>
                <a:lnTo>
                  <a:pt x="182754" y="86020"/>
                </a:lnTo>
                <a:lnTo>
                  <a:pt x="196185" y="92243"/>
                </a:lnTo>
                <a:cubicBezTo>
                  <a:pt x="199533" y="93780"/>
                  <a:pt x="201660" y="97127"/>
                  <a:pt x="201660" y="100830"/>
                </a:cubicBezTo>
                <a:cubicBezTo>
                  <a:pt x="201660" y="104532"/>
                  <a:pt x="199533" y="107880"/>
                  <a:pt x="196185" y="109416"/>
                </a:cubicBezTo>
                <a:lnTo>
                  <a:pt x="110086" y="149197"/>
                </a:lnTo>
                <a:cubicBezTo>
                  <a:pt x="104217" y="151914"/>
                  <a:pt x="97443" y="151914"/>
                  <a:pt x="91574" y="149197"/>
                </a:cubicBezTo>
                <a:lnTo>
                  <a:pt x="5475" y="109416"/>
                </a:lnTo>
                <a:cubicBezTo>
                  <a:pt x="2127" y="107841"/>
                  <a:pt x="0" y="104493"/>
                  <a:pt x="0" y="100830"/>
                </a:cubicBezTo>
                <a:cubicBezTo>
                  <a:pt x="0" y="97167"/>
                  <a:pt x="2127" y="93780"/>
                  <a:pt x="5475" y="92243"/>
                </a:cubicBezTo>
                <a:lnTo>
                  <a:pt x="18906" y="86020"/>
                </a:lnTo>
                <a:close/>
                <a:moveTo>
                  <a:pt x="5475" y="142658"/>
                </a:moveTo>
                <a:lnTo>
                  <a:pt x="18906" y="136435"/>
                </a:lnTo>
                <a:lnTo>
                  <a:pt x="83618" y="166330"/>
                </a:lnTo>
                <a:cubicBezTo>
                  <a:pt x="94528" y="171371"/>
                  <a:pt x="107092" y="171371"/>
                  <a:pt x="118002" y="166330"/>
                </a:cubicBezTo>
                <a:lnTo>
                  <a:pt x="182715" y="136435"/>
                </a:lnTo>
                <a:lnTo>
                  <a:pt x="196145" y="142658"/>
                </a:lnTo>
                <a:cubicBezTo>
                  <a:pt x="199493" y="144194"/>
                  <a:pt x="201620" y="147542"/>
                  <a:pt x="201620" y="151245"/>
                </a:cubicBezTo>
                <a:cubicBezTo>
                  <a:pt x="201620" y="154947"/>
                  <a:pt x="199493" y="158295"/>
                  <a:pt x="196145" y="159831"/>
                </a:cubicBezTo>
                <a:lnTo>
                  <a:pt x="110046" y="199611"/>
                </a:lnTo>
                <a:cubicBezTo>
                  <a:pt x="104178" y="202329"/>
                  <a:pt x="97403" y="202329"/>
                  <a:pt x="91535" y="199611"/>
                </a:cubicBezTo>
                <a:lnTo>
                  <a:pt x="5475" y="159831"/>
                </a:lnTo>
                <a:cubicBezTo>
                  <a:pt x="2127" y="158255"/>
                  <a:pt x="0" y="154908"/>
                  <a:pt x="0" y="151245"/>
                </a:cubicBezTo>
                <a:cubicBezTo>
                  <a:pt x="0" y="147582"/>
                  <a:pt x="2127" y="144194"/>
                  <a:pt x="5475" y="142658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9" name="Text 17"/>
          <p:cNvSpPr/>
          <p:nvPr/>
        </p:nvSpPr>
        <p:spPr>
          <a:xfrm>
            <a:off x="9724889" y="1523256"/>
            <a:ext cx="1310787" cy="3136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三层服务架构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9383385" y="1971175"/>
            <a:ext cx="6240243" cy="806638"/>
          </a:xfrm>
          <a:custGeom>
            <a:avLst/>
            <a:gdLst/>
            <a:ahLst/>
            <a:cxnLst/>
            <a:rect l="l" t="t" r="r" b="b"/>
            <a:pathLst>
              <a:path w="6240243" h="806638">
                <a:moveTo>
                  <a:pt x="44817" y="0"/>
                </a:moveTo>
                <a:lnTo>
                  <a:pt x="6195426" y="0"/>
                </a:lnTo>
                <a:cubicBezTo>
                  <a:pt x="6220177" y="0"/>
                  <a:pt x="6240243" y="20065"/>
                  <a:pt x="6240243" y="44817"/>
                </a:cubicBezTo>
                <a:lnTo>
                  <a:pt x="6240243" y="761821"/>
                </a:lnTo>
                <a:cubicBezTo>
                  <a:pt x="6240243" y="786573"/>
                  <a:pt x="6220177" y="806638"/>
                  <a:pt x="6195426" y="806638"/>
                </a:cubicBezTo>
                <a:lnTo>
                  <a:pt x="44817" y="806638"/>
                </a:lnTo>
                <a:cubicBezTo>
                  <a:pt x="20065" y="806638"/>
                  <a:pt x="0" y="786573"/>
                  <a:pt x="0" y="761821"/>
                </a:cubicBezTo>
                <a:lnTo>
                  <a:pt x="0" y="44817"/>
                </a:lnTo>
                <a:cubicBezTo>
                  <a:pt x="0" y="20082"/>
                  <a:pt x="20082" y="0"/>
                  <a:pt x="4481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9517744" y="2105535"/>
            <a:ext cx="6060990" cy="2688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mysql-db </a:t>
            </a:r>
            <a:r>
              <a:rPr lang="en-US" sz="1235" b="1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(数据库层)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517744" y="2418938"/>
            <a:ext cx="6049786" cy="2240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5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 8.0镜像，数据卷持久化，健康检查探测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9383385" y="2911539"/>
            <a:ext cx="6240243" cy="806638"/>
          </a:xfrm>
          <a:custGeom>
            <a:avLst/>
            <a:gdLst/>
            <a:ahLst/>
            <a:cxnLst/>
            <a:rect l="l" t="t" r="r" b="b"/>
            <a:pathLst>
              <a:path w="6240243" h="806638">
                <a:moveTo>
                  <a:pt x="44817" y="0"/>
                </a:moveTo>
                <a:lnTo>
                  <a:pt x="6195426" y="0"/>
                </a:lnTo>
                <a:cubicBezTo>
                  <a:pt x="6220177" y="0"/>
                  <a:pt x="6240243" y="20065"/>
                  <a:pt x="6240243" y="44817"/>
                </a:cubicBezTo>
                <a:lnTo>
                  <a:pt x="6240243" y="761821"/>
                </a:lnTo>
                <a:cubicBezTo>
                  <a:pt x="6240243" y="786573"/>
                  <a:pt x="6220177" y="806638"/>
                  <a:pt x="6195426" y="806638"/>
                </a:cubicBezTo>
                <a:lnTo>
                  <a:pt x="44817" y="806638"/>
                </a:lnTo>
                <a:cubicBezTo>
                  <a:pt x="20065" y="806638"/>
                  <a:pt x="0" y="786573"/>
                  <a:pt x="0" y="761821"/>
                </a:cubicBezTo>
                <a:lnTo>
                  <a:pt x="0" y="44817"/>
                </a:lnTo>
                <a:cubicBezTo>
                  <a:pt x="0" y="20082"/>
                  <a:pt x="20082" y="0"/>
                  <a:pt x="4481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9517744" y="3045899"/>
            <a:ext cx="6060990" cy="2688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</a:t>
            </a:r>
            <a:r>
              <a:rPr lang="en-US" sz="1235" b="1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(业务逻辑层)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517744" y="3359305"/>
            <a:ext cx="6049786" cy="2240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5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Flask应用，等待数据库healthy后启动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383385" y="3851906"/>
            <a:ext cx="6240243" cy="806638"/>
          </a:xfrm>
          <a:custGeom>
            <a:avLst/>
            <a:gdLst/>
            <a:ahLst/>
            <a:cxnLst/>
            <a:rect l="l" t="t" r="r" b="b"/>
            <a:pathLst>
              <a:path w="6240243" h="806638">
                <a:moveTo>
                  <a:pt x="44817" y="0"/>
                </a:moveTo>
                <a:lnTo>
                  <a:pt x="6195426" y="0"/>
                </a:lnTo>
                <a:cubicBezTo>
                  <a:pt x="6220177" y="0"/>
                  <a:pt x="6240243" y="20065"/>
                  <a:pt x="6240243" y="44817"/>
                </a:cubicBezTo>
                <a:lnTo>
                  <a:pt x="6240243" y="761821"/>
                </a:lnTo>
                <a:cubicBezTo>
                  <a:pt x="6240243" y="786573"/>
                  <a:pt x="6220177" y="806638"/>
                  <a:pt x="6195426" y="806638"/>
                </a:cubicBezTo>
                <a:lnTo>
                  <a:pt x="44817" y="806638"/>
                </a:lnTo>
                <a:cubicBezTo>
                  <a:pt x="20065" y="806638"/>
                  <a:pt x="0" y="786573"/>
                  <a:pt x="0" y="761821"/>
                </a:cubicBezTo>
                <a:lnTo>
                  <a:pt x="0" y="44817"/>
                </a:lnTo>
                <a:cubicBezTo>
                  <a:pt x="0" y="20082"/>
                  <a:pt x="20082" y="0"/>
                  <a:pt x="4481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9517744" y="3986266"/>
            <a:ext cx="6060990" cy="2688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</a:t>
            </a:r>
            <a:r>
              <a:rPr lang="en-US" sz="1235" b="1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(表示层)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517744" y="4299669"/>
            <a:ext cx="6049786" cy="2240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5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Nginx静态页面+反向代理，等待backend就绪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9184532" y="5016306"/>
            <a:ext cx="6618403" cy="2688794"/>
          </a:xfrm>
          <a:custGeom>
            <a:avLst/>
            <a:gdLst/>
            <a:ahLst/>
            <a:cxnLst/>
            <a:rect l="l" t="t" r="r" b="b"/>
            <a:pathLst>
              <a:path w="6618403" h="2688794">
                <a:moveTo>
                  <a:pt x="39310" y="0"/>
                </a:moveTo>
                <a:lnTo>
                  <a:pt x="6528786" y="0"/>
                </a:lnTo>
                <a:cubicBezTo>
                  <a:pt x="6578280" y="0"/>
                  <a:pt x="6618403" y="40123"/>
                  <a:pt x="6618403" y="89618"/>
                </a:cubicBezTo>
                <a:lnTo>
                  <a:pt x="6618403" y="2599176"/>
                </a:lnTo>
                <a:cubicBezTo>
                  <a:pt x="6618403" y="2648671"/>
                  <a:pt x="6578280" y="2688794"/>
                  <a:pt x="6528786" y="2688794"/>
                </a:cubicBezTo>
                <a:lnTo>
                  <a:pt x="39310" y="2688794"/>
                </a:lnTo>
                <a:cubicBezTo>
                  <a:pt x="17600" y="2688794"/>
                  <a:pt x="0" y="2671194"/>
                  <a:pt x="0" y="2649484"/>
                </a:cubicBezTo>
                <a:lnTo>
                  <a:pt x="0" y="39310"/>
                </a:lnTo>
                <a:cubicBezTo>
                  <a:pt x="0" y="17614"/>
                  <a:pt x="17614" y="0"/>
                  <a:pt x="39310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30" name="Shape 28"/>
          <p:cNvSpPr/>
          <p:nvPr/>
        </p:nvSpPr>
        <p:spPr>
          <a:xfrm>
            <a:off x="9184532" y="5016306"/>
            <a:ext cx="39310" cy="2688794"/>
          </a:xfrm>
          <a:custGeom>
            <a:avLst/>
            <a:gdLst/>
            <a:ahLst/>
            <a:cxnLst/>
            <a:rect l="l" t="t" r="r" b="b"/>
            <a:pathLst>
              <a:path w="39310" h="2688794">
                <a:moveTo>
                  <a:pt x="39310" y="0"/>
                </a:moveTo>
                <a:lnTo>
                  <a:pt x="39310" y="0"/>
                </a:lnTo>
                <a:lnTo>
                  <a:pt x="39310" y="2688794"/>
                </a:lnTo>
                <a:lnTo>
                  <a:pt x="39310" y="2688794"/>
                </a:lnTo>
                <a:cubicBezTo>
                  <a:pt x="17600" y="2688794"/>
                  <a:pt x="0" y="2671194"/>
                  <a:pt x="0" y="2649484"/>
                </a:cubicBezTo>
                <a:lnTo>
                  <a:pt x="0" y="39310"/>
                </a:lnTo>
                <a:cubicBezTo>
                  <a:pt x="0" y="17614"/>
                  <a:pt x="17614" y="0"/>
                  <a:pt x="3931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1" name="Shape 29"/>
          <p:cNvSpPr/>
          <p:nvPr/>
        </p:nvSpPr>
        <p:spPr>
          <a:xfrm>
            <a:off x="9430999" y="5251397"/>
            <a:ext cx="151245" cy="201660"/>
          </a:xfrm>
          <a:custGeom>
            <a:avLst/>
            <a:gdLst/>
            <a:ahLst/>
            <a:cxnLst/>
            <a:rect l="l" t="t" r="r" b="b"/>
            <a:pathLst>
              <a:path w="151245" h="201660">
                <a:moveTo>
                  <a:pt x="98427" y="26310"/>
                </a:moveTo>
                <a:cubicBezTo>
                  <a:pt x="102523" y="20678"/>
                  <a:pt x="101263" y="12801"/>
                  <a:pt x="95631" y="8704"/>
                </a:cubicBezTo>
                <a:cubicBezTo>
                  <a:pt x="89998" y="4608"/>
                  <a:pt x="82121" y="5869"/>
                  <a:pt x="78025" y="11501"/>
                </a:cubicBezTo>
                <a:lnTo>
                  <a:pt x="36275" y="68887"/>
                </a:lnTo>
                <a:lnTo>
                  <a:pt x="21505" y="54117"/>
                </a:lnTo>
                <a:cubicBezTo>
                  <a:pt x="16582" y="49194"/>
                  <a:pt x="8586" y="49194"/>
                  <a:pt x="3663" y="54117"/>
                </a:cubicBezTo>
                <a:cubicBezTo>
                  <a:pt x="-1260" y="59041"/>
                  <a:pt x="-1260" y="67036"/>
                  <a:pt x="3663" y="71959"/>
                </a:cubicBezTo>
                <a:lnTo>
                  <a:pt x="28870" y="97167"/>
                </a:lnTo>
                <a:cubicBezTo>
                  <a:pt x="31470" y="99766"/>
                  <a:pt x="35093" y="101105"/>
                  <a:pt x="38756" y="100830"/>
                </a:cubicBezTo>
                <a:cubicBezTo>
                  <a:pt x="42419" y="100554"/>
                  <a:pt x="45807" y="98664"/>
                  <a:pt x="47973" y="95670"/>
                </a:cubicBezTo>
                <a:lnTo>
                  <a:pt x="98388" y="26350"/>
                </a:lnTo>
                <a:close/>
                <a:moveTo>
                  <a:pt x="148842" y="79876"/>
                </a:moveTo>
                <a:cubicBezTo>
                  <a:pt x="152938" y="74244"/>
                  <a:pt x="151678" y="66366"/>
                  <a:pt x="146046" y="62270"/>
                </a:cubicBezTo>
                <a:cubicBezTo>
                  <a:pt x="140413" y="58174"/>
                  <a:pt x="132536" y="59434"/>
                  <a:pt x="128440" y="65067"/>
                </a:cubicBezTo>
                <a:lnTo>
                  <a:pt x="61483" y="157113"/>
                </a:lnTo>
                <a:lnTo>
                  <a:pt x="34109" y="129740"/>
                </a:lnTo>
                <a:cubicBezTo>
                  <a:pt x="29185" y="124816"/>
                  <a:pt x="21190" y="124816"/>
                  <a:pt x="16267" y="129740"/>
                </a:cubicBezTo>
                <a:cubicBezTo>
                  <a:pt x="11343" y="134663"/>
                  <a:pt x="11343" y="142658"/>
                  <a:pt x="16267" y="147582"/>
                </a:cubicBezTo>
                <a:lnTo>
                  <a:pt x="54078" y="185393"/>
                </a:lnTo>
                <a:cubicBezTo>
                  <a:pt x="56677" y="187992"/>
                  <a:pt x="60301" y="189332"/>
                  <a:pt x="63964" y="189056"/>
                </a:cubicBezTo>
                <a:cubicBezTo>
                  <a:pt x="67627" y="188780"/>
                  <a:pt x="71014" y="186890"/>
                  <a:pt x="73180" y="183896"/>
                </a:cubicBezTo>
                <a:lnTo>
                  <a:pt x="148803" y="79915"/>
                </a:ln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2" name="Text 30"/>
          <p:cNvSpPr/>
          <p:nvPr/>
        </p:nvSpPr>
        <p:spPr>
          <a:xfrm>
            <a:off x="9724889" y="5195504"/>
            <a:ext cx="1109127" cy="3136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评分点体现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383385" y="5643420"/>
            <a:ext cx="6240243" cy="403319"/>
          </a:xfrm>
          <a:custGeom>
            <a:avLst/>
            <a:gdLst/>
            <a:ahLst/>
            <a:cxnLst/>
            <a:rect l="l" t="t" r="r" b="b"/>
            <a:pathLst>
              <a:path w="6240243" h="403319">
                <a:moveTo>
                  <a:pt x="44813" y="0"/>
                </a:moveTo>
                <a:lnTo>
                  <a:pt x="6195430" y="0"/>
                </a:lnTo>
                <a:cubicBezTo>
                  <a:pt x="6220179" y="0"/>
                  <a:pt x="6240243" y="20063"/>
                  <a:pt x="6240243" y="44813"/>
                </a:cubicBezTo>
                <a:lnTo>
                  <a:pt x="6240243" y="358506"/>
                </a:lnTo>
                <a:cubicBezTo>
                  <a:pt x="6240243" y="383256"/>
                  <a:pt x="6220179" y="403319"/>
                  <a:pt x="6195430" y="403319"/>
                </a:cubicBezTo>
                <a:lnTo>
                  <a:pt x="44813" y="403319"/>
                </a:lnTo>
                <a:cubicBezTo>
                  <a:pt x="20063" y="403319"/>
                  <a:pt x="0" y="383256"/>
                  <a:pt x="0" y="358506"/>
                </a:cubicBezTo>
                <a:lnTo>
                  <a:pt x="0" y="44813"/>
                </a:lnTo>
                <a:cubicBezTo>
                  <a:pt x="0" y="20063"/>
                  <a:pt x="20063" y="0"/>
                  <a:pt x="44813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9498114" y="5777627"/>
            <a:ext cx="117635" cy="134440"/>
          </a:xfrm>
          <a:custGeom>
            <a:avLst/>
            <a:gdLst/>
            <a:ahLst/>
            <a:cxnLst/>
            <a:rect l="l" t="t" r="r" b="b"/>
            <a:pathLst>
              <a:path w="117635" h="134440">
                <a:moveTo>
                  <a:pt x="114169" y="18407"/>
                </a:moveTo>
                <a:cubicBezTo>
                  <a:pt x="117924" y="21137"/>
                  <a:pt x="118764" y="26389"/>
                  <a:pt x="116033" y="30144"/>
                </a:cubicBezTo>
                <a:lnTo>
                  <a:pt x="48813" y="122571"/>
                </a:lnTo>
                <a:cubicBezTo>
                  <a:pt x="47369" y="124567"/>
                  <a:pt x="45137" y="125801"/>
                  <a:pt x="42669" y="126011"/>
                </a:cubicBezTo>
                <a:cubicBezTo>
                  <a:pt x="40201" y="126221"/>
                  <a:pt x="37811" y="125302"/>
                  <a:pt x="36078" y="123569"/>
                </a:cubicBezTo>
                <a:lnTo>
                  <a:pt x="2468" y="89959"/>
                </a:lnTo>
                <a:cubicBezTo>
                  <a:pt x="-814" y="86677"/>
                  <a:pt x="-814" y="81347"/>
                  <a:pt x="2468" y="78064"/>
                </a:cubicBezTo>
                <a:cubicBezTo>
                  <a:pt x="5750" y="74782"/>
                  <a:pt x="11081" y="74782"/>
                  <a:pt x="14363" y="78064"/>
                </a:cubicBezTo>
                <a:lnTo>
                  <a:pt x="41015" y="104716"/>
                </a:lnTo>
                <a:lnTo>
                  <a:pt x="102458" y="20245"/>
                </a:lnTo>
                <a:cubicBezTo>
                  <a:pt x="105189" y="16490"/>
                  <a:pt x="110440" y="15650"/>
                  <a:pt x="114195" y="1838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5" name="Text 33"/>
          <p:cNvSpPr/>
          <p:nvPr/>
        </p:nvSpPr>
        <p:spPr>
          <a:xfrm>
            <a:off x="9730417" y="5732943"/>
            <a:ext cx="2744810" cy="2240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5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≥3服务</a:t>
            </a:r>
            <a:r>
              <a:rPr lang="en-US" sz="1235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mysql-db, backend, frontend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9383385" y="6135868"/>
            <a:ext cx="6240243" cy="403319"/>
          </a:xfrm>
          <a:custGeom>
            <a:avLst/>
            <a:gdLst/>
            <a:ahLst/>
            <a:cxnLst/>
            <a:rect l="l" t="t" r="r" b="b"/>
            <a:pathLst>
              <a:path w="6240243" h="403319">
                <a:moveTo>
                  <a:pt x="44813" y="0"/>
                </a:moveTo>
                <a:lnTo>
                  <a:pt x="6195430" y="0"/>
                </a:lnTo>
                <a:cubicBezTo>
                  <a:pt x="6220179" y="0"/>
                  <a:pt x="6240243" y="20063"/>
                  <a:pt x="6240243" y="44813"/>
                </a:cubicBezTo>
                <a:lnTo>
                  <a:pt x="6240243" y="358506"/>
                </a:lnTo>
                <a:cubicBezTo>
                  <a:pt x="6240243" y="383256"/>
                  <a:pt x="6220179" y="403319"/>
                  <a:pt x="6195430" y="403319"/>
                </a:cubicBezTo>
                <a:lnTo>
                  <a:pt x="44813" y="403319"/>
                </a:lnTo>
                <a:cubicBezTo>
                  <a:pt x="20063" y="403319"/>
                  <a:pt x="0" y="383256"/>
                  <a:pt x="0" y="358506"/>
                </a:cubicBezTo>
                <a:lnTo>
                  <a:pt x="0" y="44813"/>
                </a:lnTo>
                <a:cubicBezTo>
                  <a:pt x="0" y="20063"/>
                  <a:pt x="20063" y="0"/>
                  <a:pt x="44813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9498114" y="6270075"/>
            <a:ext cx="117635" cy="134440"/>
          </a:xfrm>
          <a:custGeom>
            <a:avLst/>
            <a:gdLst/>
            <a:ahLst/>
            <a:cxnLst/>
            <a:rect l="l" t="t" r="r" b="b"/>
            <a:pathLst>
              <a:path w="117635" h="134440">
                <a:moveTo>
                  <a:pt x="114169" y="18407"/>
                </a:moveTo>
                <a:cubicBezTo>
                  <a:pt x="117924" y="21137"/>
                  <a:pt x="118764" y="26389"/>
                  <a:pt x="116033" y="30144"/>
                </a:cubicBezTo>
                <a:lnTo>
                  <a:pt x="48813" y="122571"/>
                </a:lnTo>
                <a:cubicBezTo>
                  <a:pt x="47369" y="124567"/>
                  <a:pt x="45137" y="125801"/>
                  <a:pt x="42669" y="126011"/>
                </a:cubicBezTo>
                <a:cubicBezTo>
                  <a:pt x="40201" y="126221"/>
                  <a:pt x="37811" y="125302"/>
                  <a:pt x="36078" y="123569"/>
                </a:cubicBezTo>
                <a:lnTo>
                  <a:pt x="2468" y="89959"/>
                </a:lnTo>
                <a:cubicBezTo>
                  <a:pt x="-814" y="86677"/>
                  <a:pt x="-814" y="81347"/>
                  <a:pt x="2468" y="78064"/>
                </a:cubicBezTo>
                <a:cubicBezTo>
                  <a:pt x="5750" y="74782"/>
                  <a:pt x="11081" y="74782"/>
                  <a:pt x="14363" y="78064"/>
                </a:cubicBezTo>
                <a:lnTo>
                  <a:pt x="41015" y="104716"/>
                </a:lnTo>
                <a:lnTo>
                  <a:pt x="102458" y="20245"/>
                </a:lnTo>
                <a:cubicBezTo>
                  <a:pt x="105189" y="16490"/>
                  <a:pt x="110440" y="15650"/>
                  <a:pt x="114195" y="1838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8" name="Text 36"/>
          <p:cNvSpPr/>
          <p:nvPr/>
        </p:nvSpPr>
        <p:spPr>
          <a:xfrm>
            <a:off x="9730417" y="6225391"/>
            <a:ext cx="2722404" cy="2240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5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Volume</a:t>
            </a:r>
            <a:r>
              <a:rPr lang="en-US" sz="1235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~/volumes/mysql挂载到容器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383385" y="6628316"/>
            <a:ext cx="6240243" cy="403319"/>
          </a:xfrm>
          <a:custGeom>
            <a:avLst/>
            <a:gdLst/>
            <a:ahLst/>
            <a:cxnLst/>
            <a:rect l="l" t="t" r="r" b="b"/>
            <a:pathLst>
              <a:path w="6240243" h="403319">
                <a:moveTo>
                  <a:pt x="44813" y="0"/>
                </a:moveTo>
                <a:lnTo>
                  <a:pt x="6195430" y="0"/>
                </a:lnTo>
                <a:cubicBezTo>
                  <a:pt x="6220179" y="0"/>
                  <a:pt x="6240243" y="20063"/>
                  <a:pt x="6240243" y="44813"/>
                </a:cubicBezTo>
                <a:lnTo>
                  <a:pt x="6240243" y="358506"/>
                </a:lnTo>
                <a:cubicBezTo>
                  <a:pt x="6240243" y="383256"/>
                  <a:pt x="6220179" y="403319"/>
                  <a:pt x="6195430" y="403319"/>
                </a:cubicBezTo>
                <a:lnTo>
                  <a:pt x="44813" y="403319"/>
                </a:lnTo>
                <a:cubicBezTo>
                  <a:pt x="20063" y="403319"/>
                  <a:pt x="0" y="383256"/>
                  <a:pt x="0" y="358506"/>
                </a:cubicBezTo>
                <a:lnTo>
                  <a:pt x="0" y="44813"/>
                </a:lnTo>
                <a:cubicBezTo>
                  <a:pt x="0" y="20063"/>
                  <a:pt x="20063" y="0"/>
                  <a:pt x="44813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9498114" y="6762523"/>
            <a:ext cx="117635" cy="134440"/>
          </a:xfrm>
          <a:custGeom>
            <a:avLst/>
            <a:gdLst/>
            <a:ahLst/>
            <a:cxnLst/>
            <a:rect l="l" t="t" r="r" b="b"/>
            <a:pathLst>
              <a:path w="117635" h="134440">
                <a:moveTo>
                  <a:pt x="114169" y="18407"/>
                </a:moveTo>
                <a:cubicBezTo>
                  <a:pt x="117924" y="21137"/>
                  <a:pt x="118764" y="26389"/>
                  <a:pt x="116033" y="30144"/>
                </a:cubicBezTo>
                <a:lnTo>
                  <a:pt x="48813" y="122571"/>
                </a:lnTo>
                <a:cubicBezTo>
                  <a:pt x="47369" y="124567"/>
                  <a:pt x="45137" y="125801"/>
                  <a:pt x="42669" y="126011"/>
                </a:cubicBezTo>
                <a:cubicBezTo>
                  <a:pt x="40201" y="126221"/>
                  <a:pt x="37811" y="125302"/>
                  <a:pt x="36078" y="123569"/>
                </a:cubicBezTo>
                <a:lnTo>
                  <a:pt x="2468" y="89959"/>
                </a:lnTo>
                <a:cubicBezTo>
                  <a:pt x="-814" y="86677"/>
                  <a:pt x="-814" y="81347"/>
                  <a:pt x="2468" y="78064"/>
                </a:cubicBezTo>
                <a:cubicBezTo>
                  <a:pt x="5750" y="74782"/>
                  <a:pt x="11081" y="74782"/>
                  <a:pt x="14363" y="78064"/>
                </a:cubicBezTo>
                <a:lnTo>
                  <a:pt x="41015" y="104716"/>
                </a:lnTo>
                <a:lnTo>
                  <a:pt x="102458" y="20245"/>
                </a:lnTo>
                <a:cubicBezTo>
                  <a:pt x="105189" y="16490"/>
                  <a:pt x="110440" y="15650"/>
                  <a:pt x="114195" y="1838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1" name="Text 39"/>
          <p:cNvSpPr/>
          <p:nvPr/>
        </p:nvSpPr>
        <p:spPr>
          <a:xfrm>
            <a:off x="9730417" y="6717838"/>
            <a:ext cx="2599167" cy="2240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5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Healthcheck</a:t>
            </a:r>
            <a:r>
              <a:rPr lang="en-US" sz="1235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mysqladmin ping探测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9383385" y="7120766"/>
            <a:ext cx="6240243" cy="403319"/>
          </a:xfrm>
          <a:custGeom>
            <a:avLst/>
            <a:gdLst/>
            <a:ahLst/>
            <a:cxnLst/>
            <a:rect l="l" t="t" r="r" b="b"/>
            <a:pathLst>
              <a:path w="6240243" h="403319">
                <a:moveTo>
                  <a:pt x="44813" y="0"/>
                </a:moveTo>
                <a:lnTo>
                  <a:pt x="6195430" y="0"/>
                </a:lnTo>
                <a:cubicBezTo>
                  <a:pt x="6220179" y="0"/>
                  <a:pt x="6240243" y="20063"/>
                  <a:pt x="6240243" y="44813"/>
                </a:cubicBezTo>
                <a:lnTo>
                  <a:pt x="6240243" y="358506"/>
                </a:lnTo>
                <a:cubicBezTo>
                  <a:pt x="6240243" y="383256"/>
                  <a:pt x="6220179" y="403319"/>
                  <a:pt x="6195430" y="403319"/>
                </a:cubicBezTo>
                <a:lnTo>
                  <a:pt x="44813" y="403319"/>
                </a:lnTo>
                <a:cubicBezTo>
                  <a:pt x="20063" y="403319"/>
                  <a:pt x="0" y="383256"/>
                  <a:pt x="0" y="358506"/>
                </a:cubicBezTo>
                <a:lnTo>
                  <a:pt x="0" y="44813"/>
                </a:lnTo>
                <a:cubicBezTo>
                  <a:pt x="0" y="20063"/>
                  <a:pt x="20063" y="0"/>
                  <a:pt x="44813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9498114" y="7254971"/>
            <a:ext cx="117635" cy="134440"/>
          </a:xfrm>
          <a:custGeom>
            <a:avLst/>
            <a:gdLst/>
            <a:ahLst/>
            <a:cxnLst/>
            <a:rect l="l" t="t" r="r" b="b"/>
            <a:pathLst>
              <a:path w="117635" h="134440">
                <a:moveTo>
                  <a:pt x="114169" y="18407"/>
                </a:moveTo>
                <a:cubicBezTo>
                  <a:pt x="117924" y="21137"/>
                  <a:pt x="118764" y="26389"/>
                  <a:pt x="116033" y="30144"/>
                </a:cubicBezTo>
                <a:lnTo>
                  <a:pt x="48813" y="122571"/>
                </a:lnTo>
                <a:cubicBezTo>
                  <a:pt x="47369" y="124567"/>
                  <a:pt x="45137" y="125801"/>
                  <a:pt x="42669" y="126011"/>
                </a:cubicBezTo>
                <a:cubicBezTo>
                  <a:pt x="40201" y="126221"/>
                  <a:pt x="37811" y="125302"/>
                  <a:pt x="36078" y="123569"/>
                </a:cubicBezTo>
                <a:lnTo>
                  <a:pt x="2468" y="89959"/>
                </a:lnTo>
                <a:cubicBezTo>
                  <a:pt x="-814" y="86677"/>
                  <a:pt x="-814" y="81347"/>
                  <a:pt x="2468" y="78064"/>
                </a:cubicBezTo>
                <a:cubicBezTo>
                  <a:pt x="5750" y="74782"/>
                  <a:pt x="11081" y="74782"/>
                  <a:pt x="14363" y="78064"/>
                </a:cubicBezTo>
                <a:lnTo>
                  <a:pt x="41015" y="104716"/>
                </a:lnTo>
                <a:lnTo>
                  <a:pt x="102458" y="20245"/>
                </a:lnTo>
                <a:cubicBezTo>
                  <a:pt x="105189" y="16490"/>
                  <a:pt x="110440" y="15650"/>
                  <a:pt x="114195" y="1838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4" name="Text 42"/>
          <p:cNvSpPr/>
          <p:nvPr/>
        </p:nvSpPr>
        <p:spPr>
          <a:xfrm>
            <a:off x="9730417" y="7210286"/>
            <a:ext cx="2475931" cy="2240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5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Depends_on</a:t>
            </a:r>
            <a:r>
              <a:rPr lang="en-US" sz="1235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等待service_healthy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169791" y="7886999"/>
            <a:ext cx="6630983" cy="805262"/>
          </a:xfrm>
          <a:custGeom>
            <a:avLst/>
            <a:gdLst/>
            <a:ahLst/>
            <a:cxnLst/>
            <a:rect l="l" t="t" r="r" b="b"/>
            <a:pathLst>
              <a:path w="6630983" h="805262">
                <a:moveTo>
                  <a:pt x="89626" y="0"/>
                </a:moveTo>
                <a:lnTo>
                  <a:pt x="6541357" y="0"/>
                </a:lnTo>
                <a:cubicBezTo>
                  <a:pt x="6590856" y="0"/>
                  <a:pt x="6630983" y="40127"/>
                  <a:pt x="6630983" y="89626"/>
                </a:cubicBezTo>
                <a:lnTo>
                  <a:pt x="6630983" y="715637"/>
                </a:lnTo>
                <a:cubicBezTo>
                  <a:pt x="6630983" y="765136"/>
                  <a:pt x="6590856" y="805262"/>
                  <a:pt x="6541357" y="805262"/>
                </a:cubicBezTo>
                <a:lnTo>
                  <a:pt x="89626" y="805262"/>
                </a:lnTo>
                <a:cubicBezTo>
                  <a:pt x="40127" y="805262"/>
                  <a:pt x="0" y="765136"/>
                  <a:pt x="0" y="715637"/>
                </a:cubicBezTo>
                <a:lnTo>
                  <a:pt x="0" y="89626"/>
                </a:lnTo>
                <a:cubicBezTo>
                  <a:pt x="0" y="40160"/>
                  <a:pt x="40160" y="0"/>
                  <a:pt x="89626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9316066" y="8055756"/>
            <a:ext cx="176452" cy="156846"/>
          </a:xfrm>
          <a:custGeom>
            <a:avLst/>
            <a:gdLst/>
            <a:ahLst/>
            <a:cxnLst/>
            <a:rect l="l" t="t" r="r" b="b"/>
            <a:pathLst>
              <a:path w="176452" h="156846">
                <a:moveTo>
                  <a:pt x="110528" y="368"/>
                </a:moveTo>
                <a:cubicBezTo>
                  <a:pt x="105320" y="-1133"/>
                  <a:pt x="99898" y="1899"/>
                  <a:pt x="98397" y="7107"/>
                </a:cubicBezTo>
                <a:lnTo>
                  <a:pt x="59185" y="144348"/>
                </a:lnTo>
                <a:cubicBezTo>
                  <a:pt x="57684" y="149555"/>
                  <a:pt x="60717" y="154978"/>
                  <a:pt x="65924" y="156479"/>
                </a:cubicBezTo>
                <a:cubicBezTo>
                  <a:pt x="71132" y="157980"/>
                  <a:pt x="76554" y="154947"/>
                  <a:pt x="78056" y="149739"/>
                </a:cubicBezTo>
                <a:lnTo>
                  <a:pt x="117267" y="12499"/>
                </a:lnTo>
                <a:cubicBezTo>
                  <a:pt x="118768" y="7291"/>
                  <a:pt x="115735" y="1869"/>
                  <a:pt x="110528" y="368"/>
                </a:cubicBezTo>
                <a:close/>
                <a:moveTo>
                  <a:pt x="130317" y="42061"/>
                </a:moveTo>
                <a:cubicBezTo>
                  <a:pt x="126488" y="45890"/>
                  <a:pt x="126488" y="52109"/>
                  <a:pt x="130317" y="55938"/>
                </a:cubicBezTo>
                <a:lnTo>
                  <a:pt x="152803" y="78423"/>
                </a:lnTo>
                <a:lnTo>
                  <a:pt x="130317" y="100909"/>
                </a:lnTo>
                <a:cubicBezTo>
                  <a:pt x="126488" y="104738"/>
                  <a:pt x="126488" y="110957"/>
                  <a:pt x="130317" y="114786"/>
                </a:cubicBezTo>
                <a:cubicBezTo>
                  <a:pt x="134146" y="118615"/>
                  <a:pt x="140365" y="118615"/>
                  <a:pt x="144194" y="114786"/>
                </a:cubicBezTo>
                <a:lnTo>
                  <a:pt x="173603" y="85377"/>
                </a:lnTo>
                <a:cubicBezTo>
                  <a:pt x="177432" y="81548"/>
                  <a:pt x="177432" y="75329"/>
                  <a:pt x="173603" y="71500"/>
                </a:cubicBezTo>
                <a:lnTo>
                  <a:pt x="144194" y="42091"/>
                </a:lnTo>
                <a:cubicBezTo>
                  <a:pt x="140365" y="38262"/>
                  <a:pt x="134146" y="38262"/>
                  <a:pt x="130317" y="42091"/>
                </a:cubicBezTo>
                <a:close/>
                <a:moveTo>
                  <a:pt x="46166" y="42061"/>
                </a:moveTo>
                <a:cubicBezTo>
                  <a:pt x="42336" y="38231"/>
                  <a:pt x="36118" y="38231"/>
                  <a:pt x="32288" y="42061"/>
                </a:cubicBezTo>
                <a:lnTo>
                  <a:pt x="2880" y="71469"/>
                </a:lnTo>
                <a:cubicBezTo>
                  <a:pt x="-950" y="75298"/>
                  <a:pt x="-950" y="81517"/>
                  <a:pt x="2880" y="85346"/>
                </a:cubicBezTo>
                <a:lnTo>
                  <a:pt x="32288" y="114755"/>
                </a:lnTo>
                <a:cubicBezTo>
                  <a:pt x="36118" y="118584"/>
                  <a:pt x="42336" y="118584"/>
                  <a:pt x="46166" y="114755"/>
                </a:cubicBezTo>
                <a:cubicBezTo>
                  <a:pt x="49995" y="110926"/>
                  <a:pt x="49995" y="104707"/>
                  <a:pt x="46166" y="100878"/>
                </a:cubicBezTo>
                <a:lnTo>
                  <a:pt x="23680" y="78423"/>
                </a:lnTo>
                <a:lnTo>
                  <a:pt x="46135" y="55938"/>
                </a:lnTo>
                <a:cubicBezTo>
                  <a:pt x="49964" y="52109"/>
                  <a:pt x="49964" y="45890"/>
                  <a:pt x="46135" y="42061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7" name="Text 45"/>
          <p:cNvSpPr/>
          <p:nvPr/>
        </p:nvSpPr>
        <p:spPr>
          <a:xfrm>
            <a:off x="9539052" y="8026273"/>
            <a:ext cx="6200711" cy="2240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5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代码说明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309064" y="8294841"/>
            <a:ext cx="6430699" cy="257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35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关键配置已加粗显示，重点讲解depends_on的condition机制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61100" y="576296"/>
            <a:ext cx="461163" cy="461163"/>
          </a:xfrm>
          <a:custGeom>
            <a:avLst/>
            <a:gdLst/>
            <a:ahLst/>
            <a:cxnLst/>
            <a:rect l="l" t="t" r="r" b="b"/>
            <a:pathLst>
              <a:path w="461163" h="461163">
                <a:moveTo>
                  <a:pt x="92233" y="0"/>
                </a:moveTo>
                <a:lnTo>
                  <a:pt x="368930" y="0"/>
                </a:lnTo>
                <a:cubicBezTo>
                  <a:pt x="419835" y="0"/>
                  <a:pt x="461163" y="41328"/>
                  <a:pt x="461163" y="92233"/>
                </a:cubicBezTo>
                <a:lnTo>
                  <a:pt x="461163" y="368930"/>
                </a:lnTo>
                <a:cubicBezTo>
                  <a:pt x="461163" y="419869"/>
                  <a:pt x="419869" y="461163"/>
                  <a:pt x="368930" y="461163"/>
                </a:cubicBezTo>
                <a:lnTo>
                  <a:pt x="92233" y="461163"/>
                </a:lnTo>
                <a:cubicBezTo>
                  <a:pt x="41328" y="461163"/>
                  <a:pt x="0" y="419835"/>
                  <a:pt x="0" y="368930"/>
                </a:cubicBezTo>
                <a:lnTo>
                  <a:pt x="0" y="92233"/>
                </a:lnTo>
                <a:cubicBezTo>
                  <a:pt x="0" y="41294"/>
                  <a:pt x="41294" y="0"/>
                  <a:pt x="92233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" name="Shape 1"/>
          <p:cNvSpPr/>
          <p:nvPr/>
        </p:nvSpPr>
        <p:spPr>
          <a:xfrm>
            <a:off x="547536" y="691491"/>
            <a:ext cx="288227" cy="230582"/>
          </a:xfrm>
          <a:custGeom>
            <a:avLst/>
            <a:gdLst/>
            <a:ahLst/>
            <a:cxnLst/>
            <a:rect l="l" t="t" r="r" b="b"/>
            <a:pathLst>
              <a:path w="288227" h="230582"/>
            </a:pathLst>
          </a:cu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060467" y="461101"/>
            <a:ext cx="4161997" cy="4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6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Nginx反向代理配置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0467" y="922197"/>
            <a:ext cx="4035177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kern="0" spc="64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NGINX.CONF REVERSE PROXY CONFIGURATION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66157" y="1388197"/>
            <a:ext cx="7734595" cy="7296491"/>
          </a:xfrm>
          <a:custGeom>
            <a:avLst/>
            <a:gdLst/>
            <a:ahLst/>
            <a:cxnLst/>
            <a:rect l="l" t="t" r="r" b="b"/>
            <a:pathLst>
              <a:path w="7734595" h="7296491">
                <a:moveTo>
                  <a:pt x="92228" y="0"/>
                </a:moveTo>
                <a:lnTo>
                  <a:pt x="7642368" y="0"/>
                </a:lnTo>
                <a:cubicBezTo>
                  <a:pt x="7693304" y="0"/>
                  <a:pt x="7734595" y="41292"/>
                  <a:pt x="7734595" y="92228"/>
                </a:cubicBezTo>
                <a:lnTo>
                  <a:pt x="7734595" y="7204263"/>
                </a:lnTo>
                <a:cubicBezTo>
                  <a:pt x="7734595" y="7255199"/>
                  <a:pt x="7693304" y="7296491"/>
                  <a:pt x="7642368" y="7296491"/>
                </a:cubicBezTo>
                <a:lnTo>
                  <a:pt x="92228" y="7296491"/>
                </a:lnTo>
                <a:cubicBezTo>
                  <a:pt x="41292" y="7296491"/>
                  <a:pt x="0" y="7255199"/>
                  <a:pt x="0" y="7204263"/>
                </a:cubicBezTo>
                <a:lnTo>
                  <a:pt x="0" y="92228"/>
                </a:lnTo>
                <a:cubicBezTo>
                  <a:pt x="0" y="41292"/>
                  <a:pt x="41292" y="0"/>
                  <a:pt x="92228" y="0"/>
                </a:cubicBezTo>
                <a:close/>
              </a:path>
            </a:pathLst>
          </a:custGeom>
          <a:solidFill>
            <a:srgbClr val="2D3748"/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55621" y="1577660"/>
            <a:ext cx="1983001" cy="3228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3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nginx.conf 核心配置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928982" y="1600735"/>
            <a:ext cx="1083733" cy="276698"/>
          </a:xfrm>
          <a:custGeom>
            <a:avLst/>
            <a:gdLst/>
            <a:ahLst/>
            <a:cxnLst/>
            <a:rect l="l" t="t" r="r" b="b"/>
            <a:pathLst>
              <a:path w="1083733" h="276698">
                <a:moveTo>
                  <a:pt x="46117" y="0"/>
                </a:moveTo>
                <a:lnTo>
                  <a:pt x="1037616" y="0"/>
                </a:lnTo>
                <a:cubicBezTo>
                  <a:pt x="1063086" y="0"/>
                  <a:pt x="1083733" y="20647"/>
                  <a:pt x="1083733" y="46117"/>
                </a:cubicBezTo>
                <a:lnTo>
                  <a:pt x="1083733" y="230581"/>
                </a:lnTo>
                <a:cubicBezTo>
                  <a:pt x="1083733" y="256033"/>
                  <a:pt x="1063069" y="276698"/>
                  <a:pt x="1037616" y="276698"/>
                </a:cubicBezTo>
                <a:lnTo>
                  <a:pt x="46117" y="276698"/>
                </a:lnTo>
                <a:cubicBezTo>
                  <a:pt x="20647" y="276698"/>
                  <a:pt x="0" y="256050"/>
                  <a:pt x="0" y="230581"/>
                </a:cubicBezTo>
                <a:lnTo>
                  <a:pt x="0" y="46117"/>
                </a:lnTo>
                <a:cubicBezTo>
                  <a:pt x="0" y="20664"/>
                  <a:pt x="20664" y="0"/>
                  <a:pt x="46117" y="0"/>
                </a:cubicBezTo>
                <a:close/>
              </a:path>
            </a:pathLst>
          </a:custGeom>
          <a:solidFill>
            <a:srgbClr val="319795">
              <a:alpha val="2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6928982" y="1600735"/>
            <a:ext cx="1152908" cy="276698"/>
          </a:xfrm>
          <a:prstGeom prst="rect">
            <a:avLst/>
          </a:prstGeom>
          <a:noFill/>
          <a:ln/>
        </p:spPr>
        <p:txBody>
          <a:bodyPr wrap="square" lIns="92233" tIns="46116" rIns="92233" bIns="46116" rtlCol="0" anchor="ctr"/>
          <a:lstStyle/>
          <a:p>
            <a:pPr>
              <a:lnSpc>
                <a:spcPct val="110000"/>
              </a:lnSpc>
            </a:pPr>
            <a:r>
              <a:rPr lang="en-US" sz="1089" b="1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Reverse Proxy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55621" y="2038603"/>
            <a:ext cx="7182616" cy="5764539"/>
          </a:xfrm>
          <a:custGeom>
            <a:avLst/>
            <a:gdLst/>
            <a:ahLst/>
            <a:cxnLst/>
            <a:rect l="l" t="t" r="r" b="b"/>
            <a:pathLst>
              <a:path w="7182616" h="5764539">
                <a:moveTo>
                  <a:pt x="46116" y="0"/>
                </a:moveTo>
                <a:lnTo>
                  <a:pt x="7136499" y="0"/>
                </a:lnTo>
                <a:cubicBezTo>
                  <a:pt x="7161969" y="0"/>
                  <a:pt x="7182616" y="20647"/>
                  <a:pt x="7182616" y="46116"/>
                </a:cubicBezTo>
                <a:lnTo>
                  <a:pt x="7182616" y="5718423"/>
                </a:lnTo>
                <a:cubicBezTo>
                  <a:pt x="7182616" y="5743892"/>
                  <a:pt x="7161969" y="5764539"/>
                  <a:pt x="7136499" y="5764539"/>
                </a:cubicBezTo>
                <a:lnTo>
                  <a:pt x="46116" y="5764539"/>
                </a:lnTo>
                <a:cubicBezTo>
                  <a:pt x="20647" y="5764539"/>
                  <a:pt x="0" y="5743892"/>
                  <a:pt x="0" y="5718423"/>
                </a:cubicBezTo>
                <a:lnTo>
                  <a:pt x="0" y="46116"/>
                </a:lnTo>
                <a:cubicBezTo>
                  <a:pt x="0" y="20664"/>
                  <a:pt x="20664" y="0"/>
                  <a:pt x="46116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1" name="Text 9"/>
          <p:cNvSpPr/>
          <p:nvPr/>
        </p:nvSpPr>
        <p:spPr>
          <a:xfrm>
            <a:off x="793888" y="2176868"/>
            <a:ext cx="6986621" cy="62257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 Nginx服务器配置</a:t>
            </a:r>
            <a:r>
              <a:rPr lang="en-US" sz="1271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server</a:t>
            </a: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listen 80;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server_name _;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root /usr/share/nginx/html;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index index.html;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r>
              <a:rPr lang="en-US" sz="127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 前端静态页面服务</a:t>
            </a:r>
            <a:r>
              <a:rPr lang="en-US" sz="1271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location</a:t>
            </a:r>
            <a:r>
              <a:rPr lang="en-US" sz="127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try_files $uri $uri/ /index.html;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}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r>
              <a:rPr lang="en-US" sz="127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 反向代理: /api/xxx -&gt; backend:5000/xxx</a:t>
            </a:r>
            <a:r>
              <a:rPr lang="en-US" sz="1271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location</a:t>
            </a:r>
            <a:r>
              <a:rPr lang="en-US" sz="127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</a:t>
            </a: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r>
              <a:rPr lang="en-US" sz="1271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proxy_pass</a:t>
            </a:r>
            <a:r>
              <a:rPr lang="en-US" sz="1271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http://backend:5000/</a:t>
            </a: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proxy_http_version 1.1;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r>
              <a:rPr lang="en-US" sz="127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 请求头设置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proxy_set_header Host $host;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proxy_set_header X-Real-IP $remote_addr;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r>
              <a:rPr lang="en-US" sz="127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 超时设置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proxy_connect_timeout 5s;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proxy_read_timeout 30s;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}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7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456712" y="1383140"/>
            <a:ext cx="7341191" cy="2720862"/>
          </a:xfrm>
          <a:custGeom>
            <a:avLst/>
            <a:gdLst/>
            <a:ahLst/>
            <a:cxnLst/>
            <a:rect l="l" t="t" r="r" b="b"/>
            <a:pathLst>
              <a:path w="7341191" h="2720862">
                <a:moveTo>
                  <a:pt x="40453" y="0"/>
                </a:moveTo>
                <a:lnTo>
                  <a:pt x="7248954" y="0"/>
                </a:lnTo>
                <a:cubicBezTo>
                  <a:pt x="7299895" y="0"/>
                  <a:pt x="7341191" y="41296"/>
                  <a:pt x="7341191" y="92237"/>
                </a:cubicBezTo>
                <a:lnTo>
                  <a:pt x="7341191" y="2628625"/>
                </a:lnTo>
                <a:cubicBezTo>
                  <a:pt x="7341191" y="2679566"/>
                  <a:pt x="7299895" y="2720862"/>
                  <a:pt x="7248954" y="2720862"/>
                </a:cubicBezTo>
                <a:lnTo>
                  <a:pt x="40453" y="2720862"/>
                </a:lnTo>
                <a:cubicBezTo>
                  <a:pt x="18111" y="2720862"/>
                  <a:pt x="0" y="2702751"/>
                  <a:pt x="0" y="2680410"/>
                </a:cubicBezTo>
                <a:lnTo>
                  <a:pt x="0" y="40453"/>
                </a:lnTo>
                <a:cubicBezTo>
                  <a:pt x="0" y="18126"/>
                  <a:pt x="18126" y="0"/>
                  <a:pt x="40453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13" name="Shape 11"/>
          <p:cNvSpPr/>
          <p:nvPr/>
        </p:nvSpPr>
        <p:spPr>
          <a:xfrm>
            <a:off x="8456712" y="1383140"/>
            <a:ext cx="40453" cy="2720862"/>
          </a:xfrm>
          <a:custGeom>
            <a:avLst/>
            <a:gdLst/>
            <a:ahLst/>
            <a:cxnLst/>
            <a:rect l="l" t="t" r="r" b="b"/>
            <a:pathLst>
              <a:path w="40453" h="2720862">
                <a:moveTo>
                  <a:pt x="40453" y="0"/>
                </a:moveTo>
                <a:lnTo>
                  <a:pt x="40453" y="0"/>
                </a:lnTo>
                <a:lnTo>
                  <a:pt x="40453" y="2720862"/>
                </a:lnTo>
                <a:lnTo>
                  <a:pt x="40453" y="2720862"/>
                </a:lnTo>
                <a:cubicBezTo>
                  <a:pt x="18111" y="2720862"/>
                  <a:pt x="0" y="2702751"/>
                  <a:pt x="0" y="2680410"/>
                </a:cubicBezTo>
                <a:lnTo>
                  <a:pt x="0" y="40453"/>
                </a:lnTo>
                <a:cubicBezTo>
                  <a:pt x="0" y="18126"/>
                  <a:pt x="18126" y="0"/>
                  <a:pt x="40453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4" name="Shape 12"/>
          <p:cNvSpPr/>
          <p:nvPr/>
        </p:nvSpPr>
        <p:spPr>
          <a:xfrm>
            <a:off x="8658464" y="1625065"/>
            <a:ext cx="259404" cy="207523"/>
          </a:xfrm>
          <a:custGeom>
            <a:avLst/>
            <a:gdLst/>
            <a:ahLst/>
            <a:cxnLst/>
            <a:rect l="l" t="t" r="r" b="b"/>
            <a:pathLst>
              <a:path w="259404" h="207523">
                <a:moveTo>
                  <a:pt x="233464" y="19455"/>
                </a:moveTo>
                <a:cubicBezTo>
                  <a:pt x="233464" y="14956"/>
                  <a:pt x="231154" y="10781"/>
                  <a:pt x="227303" y="8431"/>
                </a:cubicBezTo>
                <a:cubicBezTo>
                  <a:pt x="223452" y="6080"/>
                  <a:pt x="218710" y="5837"/>
                  <a:pt x="214698" y="7863"/>
                </a:cubicBezTo>
                <a:lnTo>
                  <a:pt x="167599" y="31412"/>
                </a:lnTo>
                <a:lnTo>
                  <a:pt x="94885" y="7134"/>
                </a:lnTo>
                <a:cubicBezTo>
                  <a:pt x="91602" y="6039"/>
                  <a:pt x="88076" y="6282"/>
                  <a:pt x="84995" y="7823"/>
                </a:cubicBezTo>
                <a:lnTo>
                  <a:pt x="33115" y="33763"/>
                </a:lnTo>
                <a:cubicBezTo>
                  <a:pt x="28697" y="35992"/>
                  <a:pt x="25940" y="40491"/>
                  <a:pt x="25940" y="45396"/>
                </a:cubicBezTo>
                <a:lnTo>
                  <a:pt x="25940" y="188068"/>
                </a:lnTo>
                <a:cubicBezTo>
                  <a:pt x="25940" y="192567"/>
                  <a:pt x="28251" y="196742"/>
                  <a:pt x="32101" y="199093"/>
                </a:cubicBezTo>
                <a:cubicBezTo>
                  <a:pt x="35952" y="201444"/>
                  <a:pt x="40694" y="201687"/>
                  <a:pt x="44707" y="199660"/>
                </a:cubicBezTo>
                <a:lnTo>
                  <a:pt x="91764" y="176111"/>
                </a:lnTo>
                <a:lnTo>
                  <a:pt x="162006" y="199539"/>
                </a:lnTo>
                <a:cubicBezTo>
                  <a:pt x="160263" y="196945"/>
                  <a:pt x="158561" y="194229"/>
                  <a:pt x="156899" y="191473"/>
                </a:cubicBezTo>
                <a:cubicBezTo>
                  <a:pt x="152441" y="184055"/>
                  <a:pt x="148023" y="175544"/>
                  <a:pt x="144739" y="166424"/>
                </a:cubicBezTo>
                <a:lnTo>
                  <a:pt x="103721" y="152765"/>
                </a:lnTo>
                <a:lnTo>
                  <a:pt x="103721" y="37451"/>
                </a:lnTo>
                <a:lnTo>
                  <a:pt x="155602" y="54759"/>
                </a:lnTo>
                <a:lnTo>
                  <a:pt x="155602" y="95007"/>
                </a:lnTo>
                <a:cubicBezTo>
                  <a:pt x="168167" y="80496"/>
                  <a:pt x="186812" y="71336"/>
                  <a:pt x="207483" y="71336"/>
                </a:cubicBezTo>
                <a:cubicBezTo>
                  <a:pt x="216643" y="71336"/>
                  <a:pt x="225398" y="73120"/>
                  <a:pt x="233423" y="76403"/>
                </a:cubicBezTo>
                <a:lnTo>
                  <a:pt x="233464" y="19455"/>
                </a:lnTo>
                <a:close/>
                <a:moveTo>
                  <a:pt x="207523" y="90791"/>
                </a:moveTo>
                <a:cubicBezTo>
                  <a:pt x="180651" y="90791"/>
                  <a:pt x="158885" y="112192"/>
                  <a:pt x="158885" y="138579"/>
                </a:cubicBezTo>
                <a:cubicBezTo>
                  <a:pt x="158885" y="166505"/>
                  <a:pt x="184866" y="199539"/>
                  <a:pt x="198850" y="215306"/>
                </a:cubicBezTo>
                <a:cubicBezTo>
                  <a:pt x="203551" y="220575"/>
                  <a:pt x="211536" y="220575"/>
                  <a:pt x="216238" y="215306"/>
                </a:cubicBezTo>
                <a:cubicBezTo>
                  <a:pt x="230221" y="199539"/>
                  <a:pt x="256202" y="166505"/>
                  <a:pt x="256202" y="138579"/>
                </a:cubicBezTo>
                <a:cubicBezTo>
                  <a:pt x="256202" y="112192"/>
                  <a:pt x="234437" y="90791"/>
                  <a:pt x="207564" y="90791"/>
                </a:cubicBezTo>
                <a:close/>
                <a:moveTo>
                  <a:pt x="191311" y="139430"/>
                </a:moveTo>
                <a:cubicBezTo>
                  <a:pt x="191311" y="130482"/>
                  <a:pt x="198575" y="123217"/>
                  <a:pt x="207523" y="123217"/>
                </a:cubicBezTo>
                <a:cubicBezTo>
                  <a:pt x="216471" y="123217"/>
                  <a:pt x="223736" y="130482"/>
                  <a:pt x="223736" y="139430"/>
                </a:cubicBezTo>
                <a:cubicBezTo>
                  <a:pt x="223736" y="148378"/>
                  <a:pt x="216471" y="155643"/>
                  <a:pt x="207523" y="155643"/>
                </a:cubicBezTo>
                <a:cubicBezTo>
                  <a:pt x="198575" y="155643"/>
                  <a:pt x="191311" y="148378"/>
                  <a:pt x="191311" y="13943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5" name="Text 13"/>
          <p:cNvSpPr/>
          <p:nvPr/>
        </p:nvSpPr>
        <p:spPr>
          <a:xfrm>
            <a:off x="9012781" y="1567549"/>
            <a:ext cx="1752420" cy="3228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3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Location路由规则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661347" y="2028493"/>
            <a:ext cx="6952034" cy="876210"/>
          </a:xfrm>
          <a:custGeom>
            <a:avLst/>
            <a:gdLst/>
            <a:ahLst/>
            <a:cxnLst/>
            <a:rect l="l" t="t" r="r" b="b"/>
            <a:pathLst>
              <a:path w="6952034" h="876210">
                <a:moveTo>
                  <a:pt x="46115" y="0"/>
                </a:moveTo>
                <a:lnTo>
                  <a:pt x="6905919" y="0"/>
                </a:lnTo>
                <a:cubicBezTo>
                  <a:pt x="6931388" y="0"/>
                  <a:pt x="6952034" y="20646"/>
                  <a:pt x="6952034" y="46115"/>
                </a:cubicBezTo>
                <a:lnTo>
                  <a:pt x="6952034" y="830095"/>
                </a:lnTo>
                <a:cubicBezTo>
                  <a:pt x="6952034" y="855564"/>
                  <a:pt x="6931388" y="876210"/>
                  <a:pt x="6905919" y="876210"/>
                </a:cubicBezTo>
                <a:lnTo>
                  <a:pt x="46115" y="876210"/>
                </a:lnTo>
                <a:cubicBezTo>
                  <a:pt x="20646" y="876210"/>
                  <a:pt x="0" y="855564"/>
                  <a:pt x="0" y="830095"/>
                </a:cubicBezTo>
                <a:lnTo>
                  <a:pt x="0" y="46115"/>
                </a:lnTo>
                <a:cubicBezTo>
                  <a:pt x="0" y="20663"/>
                  <a:pt x="20663" y="0"/>
                  <a:pt x="46115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8799613" y="2166757"/>
            <a:ext cx="242111" cy="276698"/>
          </a:xfrm>
          <a:custGeom>
            <a:avLst/>
            <a:gdLst/>
            <a:ahLst/>
            <a:cxnLst/>
            <a:rect l="l" t="t" r="r" b="b"/>
            <a:pathLst>
              <a:path w="242111" h="276698">
                <a:moveTo>
                  <a:pt x="46117" y="0"/>
                </a:moveTo>
                <a:lnTo>
                  <a:pt x="195993" y="0"/>
                </a:lnTo>
                <a:cubicBezTo>
                  <a:pt x="221446" y="0"/>
                  <a:pt x="242111" y="20664"/>
                  <a:pt x="242111" y="46117"/>
                </a:cubicBezTo>
                <a:lnTo>
                  <a:pt x="242111" y="230581"/>
                </a:lnTo>
                <a:cubicBezTo>
                  <a:pt x="242111" y="256050"/>
                  <a:pt x="221463" y="276698"/>
                  <a:pt x="195993" y="276698"/>
                </a:cubicBezTo>
                <a:lnTo>
                  <a:pt x="46117" y="276698"/>
                </a:lnTo>
                <a:cubicBezTo>
                  <a:pt x="20647" y="276698"/>
                  <a:pt x="0" y="256050"/>
                  <a:pt x="0" y="230581"/>
                </a:cubicBezTo>
                <a:lnTo>
                  <a:pt x="0" y="46117"/>
                </a:lnTo>
                <a:cubicBezTo>
                  <a:pt x="0" y="20664"/>
                  <a:pt x="20664" y="0"/>
                  <a:pt x="46117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8" name="Text 16"/>
          <p:cNvSpPr/>
          <p:nvPr/>
        </p:nvSpPr>
        <p:spPr>
          <a:xfrm>
            <a:off x="8799613" y="2166757"/>
            <a:ext cx="311285" cy="276698"/>
          </a:xfrm>
          <a:prstGeom prst="rect">
            <a:avLst/>
          </a:prstGeom>
          <a:noFill/>
          <a:ln/>
        </p:spPr>
        <p:txBody>
          <a:bodyPr wrap="square" lIns="92233" tIns="46116" rIns="92233" bIns="46116" rtlCol="0" anchor="ctr"/>
          <a:lstStyle/>
          <a:p>
            <a:pPr>
              <a:lnSpc>
                <a:spcPct val="110000"/>
              </a:lnSpc>
            </a:pPr>
            <a:r>
              <a:rPr lang="en-US" sz="108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130189" y="2166757"/>
            <a:ext cx="1199024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静态资源服务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799613" y="2535418"/>
            <a:ext cx="6756040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提供HTML/CSS/JS文件，单页应用(SPA)路由支持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661347" y="3042342"/>
            <a:ext cx="6952034" cy="876210"/>
          </a:xfrm>
          <a:custGeom>
            <a:avLst/>
            <a:gdLst/>
            <a:ahLst/>
            <a:cxnLst/>
            <a:rect l="l" t="t" r="r" b="b"/>
            <a:pathLst>
              <a:path w="6952034" h="876210">
                <a:moveTo>
                  <a:pt x="46115" y="0"/>
                </a:moveTo>
                <a:lnTo>
                  <a:pt x="6905919" y="0"/>
                </a:lnTo>
                <a:cubicBezTo>
                  <a:pt x="6931388" y="0"/>
                  <a:pt x="6952034" y="20646"/>
                  <a:pt x="6952034" y="46115"/>
                </a:cubicBezTo>
                <a:lnTo>
                  <a:pt x="6952034" y="830095"/>
                </a:lnTo>
                <a:cubicBezTo>
                  <a:pt x="6952034" y="855564"/>
                  <a:pt x="6931388" y="876210"/>
                  <a:pt x="6905919" y="876210"/>
                </a:cubicBezTo>
                <a:lnTo>
                  <a:pt x="46115" y="876210"/>
                </a:lnTo>
                <a:cubicBezTo>
                  <a:pt x="20646" y="876210"/>
                  <a:pt x="0" y="855564"/>
                  <a:pt x="0" y="830095"/>
                </a:cubicBezTo>
                <a:lnTo>
                  <a:pt x="0" y="46115"/>
                </a:lnTo>
                <a:cubicBezTo>
                  <a:pt x="0" y="20663"/>
                  <a:pt x="20663" y="0"/>
                  <a:pt x="46115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8799613" y="3180607"/>
            <a:ext cx="484221" cy="276698"/>
          </a:xfrm>
          <a:custGeom>
            <a:avLst/>
            <a:gdLst/>
            <a:ahLst/>
            <a:cxnLst/>
            <a:rect l="l" t="t" r="r" b="b"/>
            <a:pathLst>
              <a:path w="484221" h="276698">
                <a:moveTo>
                  <a:pt x="46117" y="0"/>
                </a:moveTo>
                <a:lnTo>
                  <a:pt x="438104" y="0"/>
                </a:lnTo>
                <a:cubicBezTo>
                  <a:pt x="463574" y="0"/>
                  <a:pt x="484221" y="20647"/>
                  <a:pt x="484221" y="46117"/>
                </a:cubicBezTo>
                <a:lnTo>
                  <a:pt x="484221" y="230581"/>
                </a:lnTo>
                <a:cubicBezTo>
                  <a:pt x="484221" y="256033"/>
                  <a:pt x="463557" y="276698"/>
                  <a:pt x="438104" y="276698"/>
                </a:cubicBezTo>
                <a:lnTo>
                  <a:pt x="46117" y="276698"/>
                </a:lnTo>
                <a:cubicBezTo>
                  <a:pt x="20647" y="276698"/>
                  <a:pt x="0" y="256050"/>
                  <a:pt x="0" y="230581"/>
                </a:cubicBezTo>
                <a:lnTo>
                  <a:pt x="0" y="46117"/>
                </a:lnTo>
                <a:cubicBezTo>
                  <a:pt x="0" y="20664"/>
                  <a:pt x="20664" y="0"/>
                  <a:pt x="46117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3" name="Text 21"/>
          <p:cNvSpPr/>
          <p:nvPr/>
        </p:nvSpPr>
        <p:spPr>
          <a:xfrm>
            <a:off x="8799613" y="3180607"/>
            <a:ext cx="553396" cy="276698"/>
          </a:xfrm>
          <a:prstGeom prst="rect">
            <a:avLst/>
          </a:prstGeom>
          <a:noFill/>
          <a:ln/>
        </p:spPr>
        <p:txBody>
          <a:bodyPr wrap="square" lIns="92233" tIns="46116" rIns="92233" bIns="46116" rtlCol="0" anchor="ctr"/>
          <a:lstStyle/>
          <a:p>
            <a:pPr>
              <a:lnSpc>
                <a:spcPct val="110000"/>
              </a:lnSpc>
            </a:pPr>
            <a:r>
              <a:rPr lang="en-US" sz="108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374329" y="3180607"/>
            <a:ext cx="1106791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API反向代理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799613" y="3549267"/>
            <a:ext cx="6756040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将前端请求转发到后端服务，解决跨域问题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456712" y="4286740"/>
            <a:ext cx="7341191" cy="3089793"/>
          </a:xfrm>
          <a:custGeom>
            <a:avLst/>
            <a:gdLst/>
            <a:ahLst/>
            <a:cxnLst/>
            <a:rect l="l" t="t" r="r" b="b"/>
            <a:pathLst>
              <a:path w="7341191" h="3089793">
                <a:moveTo>
                  <a:pt x="40453" y="0"/>
                </a:moveTo>
                <a:lnTo>
                  <a:pt x="7248961" y="0"/>
                </a:lnTo>
                <a:cubicBezTo>
                  <a:pt x="7299898" y="0"/>
                  <a:pt x="7341191" y="41293"/>
                  <a:pt x="7341191" y="92230"/>
                </a:cubicBezTo>
                <a:lnTo>
                  <a:pt x="7341191" y="2997563"/>
                </a:lnTo>
                <a:cubicBezTo>
                  <a:pt x="7341191" y="3048500"/>
                  <a:pt x="7299898" y="3089793"/>
                  <a:pt x="7248961" y="3089793"/>
                </a:cubicBezTo>
                <a:lnTo>
                  <a:pt x="40453" y="3089793"/>
                </a:lnTo>
                <a:cubicBezTo>
                  <a:pt x="18111" y="3089793"/>
                  <a:pt x="0" y="3071682"/>
                  <a:pt x="0" y="3049340"/>
                </a:cubicBezTo>
                <a:lnTo>
                  <a:pt x="0" y="40453"/>
                </a:lnTo>
                <a:cubicBezTo>
                  <a:pt x="0" y="18126"/>
                  <a:pt x="18126" y="0"/>
                  <a:pt x="40453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27" name="Shape 25"/>
          <p:cNvSpPr/>
          <p:nvPr/>
        </p:nvSpPr>
        <p:spPr>
          <a:xfrm>
            <a:off x="8456712" y="4286740"/>
            <a:ext cx="40453" cy="3089793"/>
          </a:xfrm>
          <a:custGeom>
            <a:avLst/>
            <a:gdLst/>
            <a:ahLst/>
            <a:cxnLst/>
            <a:rect l="l" t="t" r="r" b="b"/>
            <a:pathLst>
              <a:path w="40453" h="3089793">
                <a:moveTo>
                  <a:pt x="40453" y="0"/>
                </a:moveTo>
                <a:lnTo>
                  <a:pt x="40453" y="0"/>
                </a:lnTo>
                <a:lnTo>
                  <a:pt x="40453" y="3089793"/>
                </a:lnTo>
                <a:lnTo>
                  <a:pt x="40453" y="3089793"/>
                </a:lnTo>
                <a:cubicBezTo>
                  <a:pt x="18111" y="3089793"/>
                  <a:pt x="0" y="3071682"/>
                  <a:pt x="0" y="3049340"/>
                </a:cubicBezTo>
                <a:lnTo>
                  <a:pt x="0" y="40453"/>
                </a:lnTo>
                <a:cubicBezTo>
                  <a:pt x="0" y="18126"/>
                  <a:pt x="18126" y="0"/>
                  <a:pt x="40453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8" name="Shape 26"/>
          <p:cNvSpPr/>
          <p:nvPr/>
        </p:nvSpPr>
        <p:spPr>
          <a:xfrm>
            <a:off x="8697375" y="4528670"/>
            <a:ext cx="181583" cy="207523"/>
          </a:xfrm>
          <a:custGeom>
            <a:avLst/>
            <a:gdLst/>
            <a:ahLst/>
            <a:cxnLst/>
            <a:rect l="l" t="t" r="r" b="b"/>
            <a:pathLst>
              <a:path w="181583" h="207523">
                <a:moveTo>
                  <a:pt x="51881" y="-12970"/>
                </a:moveTo>
                <a:cubicBezTo>
                  <a:pt x="59055" y="-12970"/>
                  <a:pt x="64851" y="-7174"/>
                  <a:pt x="64851" y="0"/>
                </a:cubicBezTo>
                <a:lnTo>
                  <a:pt x="64851" y="38911"/>
                </a:lnTo>
                <a:lnTo>
                  <a:pt x="116732" y="38911"/>
                </a:lnTo>
                <a:lnTo>
                  <a:pt x="116732" y="0"/>
                </a:lnTo>
                <a:cubicBezTo>
                  <a:pt x="116732" y="-7174"/>
                  <a:pt x="122528" y="-12970"/>
                  <a:pt x="129702" y="-12970"/>
                </a:cubicBezTo>
                <a:cubicBezTo>
                  <a:pt x="136876" y="-12970"/>
                  <a:pt x="142672" y="-7174"/>
                  <a:pt x="142672" y="0"/>
                </a:cubicBezTo>
                <a:lnTo>
                  <a:pt x="142672" y="38911"/>
                </a:lnTo>
                <a:lnTo>
                  <a:pt x="168613" y="38911"/>
                </a:lnTo>
                <a:cubicBezTo>
                  <a:pt x="175787" y="38911"/>
                  <a:pt x="181583" y="44707"/>
                  <a:pt x="181583" y="51881"/>
                </a:cubicBezTo>
                <a:cubicBezTo>
                  <a:pt x="181583" y="59055"/>
                  <a:pt x="175787" y="64851"/>
                  <a:pt x="168613" y="64851"/>
                </a:cubicBezTo>
                <a:lnTo>
                  <a:pt x="168613" y="90791"/>
                </a:lnTo>
                <a:cubicBezTo>
                  <a:pt x="168613" y="129337"/>
                  <a:pt x="140565" y="161358"/>
                  <a:pt x="103762" y="167518"/>
                </a:cubicBezTo>
                <a:lnTo>
                  <a:pt x="103762" y="194553"/>
                </a:lnTo>
                <a:cubicBezTo>
                  <a:pt x="103762" y="201727"/>
                  <a:pt x="97966" y="207523"/>
                  <a:pt x="90791" y="207523"/>
                </a:cubicBezTo>
                <a:cubicBezTo>
                  <a:pt x="83617" y="207523"/>
                  <a:pt x="77821" y="201727"/>
                  <a:pt x="77821" y="194553"/>
                </a:cubicBezTo>
                <a:lnTo>
                  <a:pt x="77821" y="167518"/>
                </a:lnTo>
                <a:cubicBezTo>
                  <a:pt x="41018" y="161358"/>
                  <a:pt x="12970" y="129337"/>
                  <a:pt x="12970" y="90791"/>
                </a:cubicBezTo>
                <a:lnTo>
                  <a:pt x="12970" y="64851"/>
                </a:lnTo>
                <a:cubicBezTo>
                  <a:pt x="5796" y="64851"/>
                  <a:pt x="0" y="59055"/>
                  <a:pt x="0" y="51881"/>
                </a:cubicBezTo>
                <a:cubicBezTo>
                  <a:pt x="0" y="44707"/>
                  <a:pt x="5796" y="38911"/>
                  <a:pt x="12970" y="38911"/>
                </a:cubicBezTo>
                <a:lnTo>
                  <a:pt x="38911" y="38911"/>
                </a:lnTo>
                <a:lnTo>
                  <a:pt x="38911" y="0"/>
                </a:lnTo>
                <a:cubicBezTo>
                  <a:pt x="38911" y="-7174"/>
                  <a:pt x="44707" y="-12970"/>
                  <a:pt x="51881" y="-1297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9" name="Text 27"/>
          <p:cNvSpPr/>
          <p:nvPr/>
        </p:nvSpPr>
        <p:spPr>
          <a:xfrm>
            <a:off x="9012781" y="4471149"/>
            <a:ext cx="1348902" cy="3228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3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关键指令解析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661347" y="4932092"/>
            <a:ext cx="6952034" cy="691745"/>
          </a:xfrm>
          <a:custGeom>
            <a:avLst/>
            <a:gdLst/>
            <a:ahLst/>
            <a:cxnLst/>
            <a:rect l="l" t="t" r="r" b="b"/>
            <a:pathLst>
              <a:path w="6952034" h="691745">
                <a:moveTo>
                  <a:pt x="46119" y="0"/>
                </a:moveTo>
                <a:lnTo>
                  <a:pt x="6905915" y="0"/>
                </a:lnTo>
                <a:cubicBezTo>
                  <a:pt x="6931386" y="0"/>
                  <a:pt x="6952034" y="20648"/>
                  <a:pt x="6952034" y="46119"/>
                </a:cubicBezTo>
                <a:lnTo>
                  <a:pt x="6952034" y="645626"/>
                </a:lnTo>
                <a:cubicBezTo>
                  <a:pt x="6952034" y="671097"/>
                  <a:pt x="6931386" y="691745"/>
                  <a:pt x="6905915" y="691745"/>
                </a:cubicBezTo>
                <a:lnTo>
                  <a:pt x="46119" y="691745"/>
                </a:lnTo>
                <a:cubicBezTo>
                  <a:pt x="20648" y="691745"/>
                  <a:pt x="0" y="671097"/>
                  <a:pt x="0" y="645626"/>
                </a:cubicBezTo>
                <a:lnTo>
                  <a:pt x="0" y="46119"/>
                </a:lnTo>
                <a:cubicBezTo>
                  <a:pt x="0" y="20665"/>
                  <a:pt x="20665" y="0"/>
                  <a:pt x="46119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8753471" y="5024218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proxy_pass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753471" y="5300595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核心指令，将请求转发到</a:t>
            </a:r>
            <a:r>
              <a:rPr lang="en-US" sz="127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http://backend:5000/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661347" y="5715236"/>
            <a:ext cx="6952034" cy="691745"/>
          </a:xfrm>
          <a:custGeom>
            <a:avLst/>
            <a:gdLst/>
            <a:ahLst/>
            <a:cxnLst/>
            <a:rect l="l" t="t" r="r" b="b"/>
            <a:pathLst>
              <a:path w="6952034" h="691745">
                <a:moveTo>
                  <a:pt x="46119" y="0"/>
                </a:moveTo>
                <a:lnTo>
                  <a:pt x="6905915" y="0"/>
                </a:lnTo>
                <a:cubicBezTo>
                  <a:pt x="6931386" y="0"/>
                  <a:pt x="6952034" y="20648"/>
                  <a:pt x="6952034" y="46119"/>
                </a:cubicBezTo>
                <a:lnTo>
                  <a:pt x="6952034" y="645626"/>
                </a:lnTo>
                <a:cubicBezTo>
                  <a:pt x="6952034" y="671097"/>
                  <a:pt x="6931386" y="691745"/>
                  <a:pt x="6905915" y="691745"/>
                </a:cubicBezTo>
                <a:lnTo>
                  <a:pt x="46119" y="691745"/>
                </a:lnTo>
                <a:cubicBezTo>
                  <a:pt x="20648" y="691745"/>
                  <a:pt x="0" y="671097"/>
                  <a:pt x="0" y="645626"/>
                </a:cubicBezTo>
                <a:lnTo>
                  <a:pt x="0" y="46119"/>
                </a:lnTo>
                <a:cubicBezTo>
                  <a:pt x="0" y="20665"/>
                  <a:pt x="20665" y="0"/>
                  <a:pt x="46119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8753471" y="5807362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try_files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753471" y="6083739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按顺序查找文件，都不存在则返回index.html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661347" y="6498381"/>
            <a:ext cx="6952034" cy="691745"/>
          </a:xfrm>
          <a:custGeom>
            <a:avLst/>
            <a:gdLst/>
            <a:ahLst/>
            <a:cxnLst/>
            <a:rect l="l" t="t" r="r" b="b"/>
            <a:pathLst>
              <a:path w="6952034" h="691745">
                <a:moveTo>
                  <a:pt x="46119" y="0"/>
                </a:moveTo>
                <a:lnTo>
                  <a:pt x="6905915" y="0"/>
                </a:lnTo>
                <a:cubicBezTo>
                  <a:pt x="6931386" y="0"/>
                  <a:pt x="6952034" y="20648"/>
                  <a:pt x="6952034" y="46119"/>
                </a:cubicBezTo>
                <a:lnTo>
                  <a:pt x="6952034" y="645626"/>
                </a:lnTo>
                <a:cubicBezTo>
                  <a:pt x="6952034" y="671097"/>
                  <a:pt x="6931386" y="691745"/>
                  <a:pt x="6905915" y="691745"/>
                </a:cubicBezTo>
                <a:lnTo>
                  <a:pt x="46119" y="691745"/>
                </a:lnTo>
                <a:cubicBezTo>
                  <a:pt x="20648" y="691745"/>
                  <a:pt x="0" y="671097"/>
                  <a:pt x="0" y="645626"/>
                </a:cubicBezTo>
                <a:lnTo>
                  <a:pt x="0" y="46119"/>
                </a:lnTo>
                <a:cubicBezTo>
                  <a:pt x="0" y="20665"/>
                  <a:pt x="20665" y="0"/>
                  <a:pt x="46119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8753471" y="6590506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proxy_set_header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753471" y="6866878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传递真实客户端IP和Host信息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441542" y="7563268"/>
            <a:ext cx="7342607" cy="1116905"/>
          </a:xfrm>
          <a:custGeom>
            <a:avLst/>
            <a:gdLst/>
            <a:ahLst/>
            <a:cxnLst/>
            <a:rect l="l" t="t" r="r" b="b"/>
            <a:pathLst>
              <a:path w="7342607" h="1116905">
                <a:moveTo>
                  <a:pt x="92234" y="0"/>
                </a:moveTo>
                <a:lnTo>
                  <a:pt x="7250373" y="0"/>
                </a:lnTo>
                <a:cubicBezTo>
                  <a:pt x="7301312" y="0"/>
                  <a:pt x="7342607" y="41295"/>
                  <a:pt x="7342607" y="92234"/>
                </a:cubicBezTo>
                <a:lnTo>
                  <a:pt x="7342607" y="1024671"/>
                </a:lnTo>
                <a:cubicBezTo>
                  <a:pt x="7342607" y="1075610"/>
                  <a:pt x="7301312" y="1116905"/>
                  <a:pt x="7250373" y="1116905"/>
                </a:cubicBezTo>
                <a:lnTo>
                  <a:pt x="92234" y="1116905"/>
                </a:lnTo>
                <a:cubicBezTo>
                  <a:pt x="41295" y="1116905"/>
                  <a:pt x="0" y="1075610"/>
                  <a:pt x="0" y="1024671"/>
                </a:cubicBezTo>
                <a:lnTo>
                  <a:pt x="0" y="92234"/>
                </a:lnTo>
                <a:cubicBezTo>
                  <a:pt x="0" y="41295"/>
                  <a:pt x="41295" y="0"/>
                  <a:pt x="92234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622335" y="7736935"/>
            <a:ext cx="121055" cy="161407"/>
          </a:xfrm>
          <a:custGeom>
            <a:avLst/>
            <a:gdLst/>
            <a:ahLst/>
            <a:cxnLst/>
            <a:rect l="l" t="t" r="r" b="b"/>
            <a:pathLst>
              <a:path w="121055" h="161407">
                <a:moveTo>
                  <a:pt x="92336" y="121055"/>
                </a:moveTo>
                <a:cubicBezTo>
                  <a:pt x="94638" y="114025"/>
                  <a:pt x="99240" y="107657"/>
                  <a:pt x="104442" y="102172"/>
                </a:cubicBezTo>
                <a:cubicBezTo>
                  <a:pt x="114750" y="91327"/>
                  <a:pt x="121055" y="76668"/>
                  <a:pt x="121055" y="60528"/>
                </a:cubicBezTo>
                <a:cubicBezTo>
                  <a:pt x="121055" y="27111"/>
                  <a:pt x="93944" y="0"/>
                  <a:pt x="60528" y="0"/>
                </a:cubicBezTo>
                <a:cubicBezTo>
                  <a:pt x="27111" y="0"/>
                  <a:pt x="0" y="27111"/>
                  <a:pt x="0" y="60528"/>
                </a:cubicBezTo>
                <a:cubicBezTo>
                  <a:pt x="0" y="76668"/>
                  <a:pt x="6305" y="91327"/>
                  <a:pt x="16614" y="102172"/>
                </a:cubicBezTo>
                <a:cubicBezTo>
                  <a:pt x="21815" y="107657"/>
                  <a:pt x="26449" y="114025"/>
                  <a:pt x="28719" y="121055"/>
                </a:cubicBezTo>
                <a:lnTo>
                  <a:pt x="92305" y="121055"/>
                </a:lnTo>
                <a:close/>
                <a:moveTo>
                  <a:pt x="90791" y="136187"/>
                </a:moveTo>
                <a:lnTo>
                  <a:pt x="30264" y="136187"/>
                </a:lnTo>
                <a:lnTo>
                  <a:pt x="30264" y="141231"/>
                </a:lnTo>
                <a:cubicBezTo>
                  <a:pt x="30264" y="155165"/>
                  <a:pt x="41550" y="166451"/>
                  <a:pt x="55484" y="166451"/>
                </a:cubicBezTo>
                <a:lnTo>
                  <a:pt x="65572" y="166451"/>
                </a:lnTo>
                <a:cubicBezTo>
                  <a:pt x="79506" y="166451"/>
                  <a:pt x="90791" y="155165"/>
                  <a:pt x="90791" y="141231"/>
                </a:cubicBezTo>
                <a:lnTo>
                  <a:pt x="90791" y="136187"/>
                </a:lnTo>
                <a:close/>
                <a:moveTo>
                  <a:pt x="58006" y="35308"/>
                </a:moveTo>
                <a:cubicBezTo>
                  <a:pt x="45459" y="35308"/>
                  <a:pt x="35308" y="45459"/>
                  <a:pt x="35308" y="58006"/>
                </a:cubicBezTo>
                <a:cubicBezTo>
                  <a:pt x="35308" y="62198"/>
                  <a:pt x="31935" y="65572"/>
                  <a:pt x="27742" y="65572"/>
                </a:cubicBezTo>
                <a:cubicBezTo>
                  <a:pt x="23549" y="65572"/>
                  <a:pt x="20176" y="62198"/>
                  <a:pt x="20176" y="58006"/>
                </a:cubicBezTo>
                <a:cubicBezTo>
                  <a:pt x="20176" y="37105"/>
                  <a:pt x="37105" y="20176"/>
                  <a:pt x="58006" y="20176"/>
                </a:cubicBezTo>
                <a:cubicBezTo>
                  <a:pt x="62198" y="20176"/>
                  <a:pt x="65572" y="23549"/>
                  <a:pt x="65572" y="27742"/>
                </a:cubicBezTo>
                <a:cubicBezTo>
                  <a:pt x="65572" y="31935"/>
                  <a:pt x="62198" y="35308"/>
                  <a:pt x="58006" y="35308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1" name="Text 39"/>
          <p:cNvSpPr/>
          <p:nvPr/>
        </p:nvSpPr>
        <p:spPr>
          <a:xfrm>
            <a:off x="8822724" y="7706592"/>
            <a:ext cx="6898641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核心要点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584865" y="8029108"/>
            <a:ext cx="7136499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容器间通信</a:t>
            </a:r>
            <a:r>
              <a:rPr lang="en-US" sz="1271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：使用服务名backend，非localhost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584865" y="8305485"/>
            <a:ext cx="7136499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URL重写</a:t>
            </a:r>
            <a:r>
              <a:rPr lang="en-US" sz="1271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：/api/user → http://backend:5000/user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48689" y="560785"/>
            <a:ext cx="448751" cy="448751"/>
          </a:xfrm>
          <a:custGeom>
            <a:avLst/>
            <a:gdLst/>
            <a:ahLst/>
            <a:cxnLst/>
            <a:rect l="l" t="t" r="r" b="b"/>
            <a:pathLst>
              <a:path w="448751" h="448751">
                <a:moveTo>
                  <a:pt x="89750" y="0"/>
                </a:moveTo>
                <a:lnTo>
                  <a:pt x="359001" y="0"/>
                </a:lnTo>
                <a:cubicBezTo>
                  <a:pt x="408535" y="0"/>
                  <a:pt x="448751" y="40216"/>
                  <a:pt x="448751" y="89750"/>
                </a:cubicBezTo>
                <a:lnTo>
                  <a:pt x="448751" y="359001"/>
                </a:lnTo>
                <a:cubicBezTo>
                  <a:pt x="448751" y="408535"/>
                  <a:pt x="408535" y="448751"/>
                  <a:pt x="359001" y="448751"/>
                </a:cubicBezTo>
                <a:lnTo>
                  <a:pt x="89750" y="448751"/>
                </a:lnTo>
                <a:cubicBezTo>
                  <a:pt x="40216" y="448751"/>
                  <a:pt x="0" y="408535"/>
                  <a:pt x="0" y="359001"/>
                </a:cubicBezTo>
                <a:lnTo>
                  <a:pt x="0" y="89750"/>
                </a:lnTo>
                <a:cubicBezTo>
                  <a:pt x="0" y="40216"/>
                  <a:pt x="40216" y="0"/>
                  <a:pt x="8975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" name="Shape 1"/>
          <p:cNvSpPr/>
          <p:nvPr/>
        </p:nvSpPr>
        <p:spPr>
          <a:xfrm>
            <a:off x="560846" y="672880"/>
            <a:ext cx="224375" cy="224375"/>
          </a:xfrm>
          <a:custGeom>
            <a:avLst/>
            <a:gdLst/>
            <a:ahLst/>
            <a:cxnLst/>
            <a:rect l="l" t="t" r="r" b="b"/>
            <a:pathLst>
              <a:path w="224375" h="224375">
                <a:moveTo>
                  <a:pt x="112188" y="224375"/>
                </a:moveTo>
                <a:cubicBezTo>
                  <a:pt x="174106" y="224375"/>
                  <a:pt x="224375" y="174106"/>
                  <a:pt x="224375" y="112188"/>
                </a:cubicBezTo>
                <a:cubicBezTo>
                  <a:pt x="224375" y="50270"/>
                  <a:pt x="174106" y="0"/>
                  <a:pt x="112188" y="0"/>
                </a:cubicBezTo>
                <a:cubicBezTo>
                  <a:pt x="50270" y="0"/>
                  <a:pt x="0" y="50270"/>
                  <a:pt x="0" y="112188"/>
                </a:cubicBezTo>
                <a:cubicBezTo>
                  <a:pt x="0" y="174106"/>
                  <a:pt x="50270" y="224375"/>
                  <a:pt x="112188" y="224375"/>
                </a:cubicBezTo>
                <a:close/>
                <a:moveTo>
                  <a:pt x="149175" y="93212"/>
                </a:moveTo>
                <a:lnTo>
                  <a:pt x="114116" y="149306"/>
                </a:lnTo>
                <a:cubicBezTo>
                  <a:pt x="112275" y="152242"/>
                  <a:pt x="109120" y="154083"/>
                  <a:pt x="105658" y="154258"/>
                </a:cubicBezTo>
                <a:cubicBezTo>
                  <a:pt x="102196" y="154433"/>
                  <a:pt x="98865" y="152856"/>
                  <a:pt x="96806" y="150051"/>
                </a:cubicBezTo>
                <a:lnTo>
                  <a:pt x="75771" y="122004"/>
                </a:lnTo>
                <a:cubicBezTo>
                  <a:pt x="72265" y="117359"/>
                  <a:pt x="73229" y="110785"/>
                  <a:pt x="77874" y="107280"/>
                </a:cubicBezTo>
                <a:cubicBezTo>
                  <a:pt x="82519" y="103774"/>
                  <a:pt x="89093" y="104738"/>
                  <a:pt x="92599" y="109383"/>
                </a:cubicBezTo>
                <a:lnTo>
                  <a:pt x="104431" y="125159"/>
                </a:lnTo>
                <a:lnTo>
                  <a:pt x="131339" y="82081"/>
                </a:lnTo>
                <a:cubicBezTo>
                  <a:pt x="134406" y="77173"/>
                  <a:pt x="140892" y="75639"/>
                  <a:pt x="145844" y="78751"/>
                </a:cubicBezTo>
                <a:cubicBezTo>
                  <a:pt x="150796" y="81862"/>
                  <a:pt x="152286" y="88304"/>
                  <a:pt x="149175" y="9325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031924" y="448691"/>
            <a:ext cx="3836820" cy="448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18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功能验证与结果展示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31924" y="897381"/>
            <a:ext cx="3713413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kern="0" spc="62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FUNCTIONAL VERIFICATION &amp; RESULTS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68371" y="1345918"/>
            <a:ext cx="7569915" cy="3006631"/>
          </a:xfrm>
          <a:custGeom>
            <a:avLst/>
            <a:gdLst/>
            <a:ahLst/>
            <a:cxnLst/>
            <a:rect l="l" t="t" r="r" b="b"/>
            <a:pathLst>
              <a:path w="7569915" h="3006631">
                <a:moveTo>
                  <a:pt x="39364" y="0"/>
                </a:moveTo>
                <a:lnTo>
                  <a:pt x="7480167" y="0"/>
                </a:lnTo>
                <a:cubicBezTo>
                  <a:pt x="7529734" y="0"/>
                  <a:pt x="7569915" y="40182"/>
                  <a:pt x="7569915" y="89748"/>
                </a:cubicBezTo>
                <a:lnTo>
                  <a:pt x="7569915" y="2916883"/>
                </a:lnTo>
                <a:cubicBezTo>
                  <a:pt x="7569915" y="2966449"/>
                  <a:pt x="7529734" y="3006631"/>
                  <a:pt x="7480167" y="3006631"/>
                </a:cubicBezTo>
                <a:lnTo>
                  <a:pt x="39364" y="3006631"/>
                </a:lnTo>
                <a:cubicBezTo>
                  <a:pt x="17624" y="3006631"/>
                  <a:pt x="0" y="2989007"/>
                  <a:pt x="0" y="2967267"/>
                </a:cubicBezTo>
                <a:lnTo>
                  <a:pt x="0" y="39364"/>
                </a:lnTo>
                <a:cubicBezTo>
                  <a:pt x="0" y="17624"/>
                  <a:pt x="17624" y="0"/>
                  <a:pt x="39364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7" name="Shape 5"/>
          <p:cNvSpPr/>
          <p:nvPr/>
        </p:nvSpPr>
        <p:spPr>
          <a:xfrm>
            <a:off x="468371" y="1345918"/>
            <a:ext cx="39364" cy="3006631"/>
          </a:xfrm>
          <a:custGeom>
            <a:avLst/>
            <a:gdLst/>
            <a:ahLst/>
            <a:cxnLst/>
            <a:rect l="l" t="t" r="r" b="b"/>
            <a:pathLst>
              <a:path w="39364" h="3006631">
                <a:moveTo>
                  <a:pt x="39364" y="0"/>
                </a:moveTo>
                <a:lnTo>
                  <a:pt x="39364" y="0"/>
                </a:lnTo>
                <a:lnTo>
                  <a:pt x="39364" y="3006631"/>
                </a:lnTo>
                <a:lnTo>
                  <a:pt x="39364" y="3006631"/>
                </a:lnTo>
                <a:cubicBezTo>
                  <a:pt x="17624" y="3006631"/>
                  <a:pt x="0" y="2989007"/>
                  <a:pt x="0" y="2967267"/>
                </a:cubicBezTo>
                <a:lnTo>
                  <a:pt x="0" y="39364"/>
                </a:lnTo>
                <a:cubicBezTo>
                  <a:pt x="0" y="17624"/>
                  <a:pt x="17624" y="0"/>
                  <a:pt x="39364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8" name="Shape 6"/>
          <p:cNvSpPr/>
          <p:nvPr/>
        </p:nvSpPr>
        <p:spPr>
          <a:xfrm>
            <a:off x="667498" y="1525359"/>
            <a:ext cx="359001" cy="359001"/>
          </a:xfrm>
          <a:custGeom>
            <a:avLst/>
            <a:gdLst/>
            <a:ahLst/>
            <a:cxnLst/>
            <a:rect l="l" t="t" r="r" b="b"/>
            <a:pathLst>
              <a:path w="359001" h="359001">
                <a:moveTo>
                  <a:pt x="179500" y="0"/>
                </a:moveTo>
                <a:lnTo>
                  <a:pt x="179500" y="0"/>
                </a:lnTo>
                <a:cubicBezTo>
                  <a:pt x="278569" y="0"/>
                  <a:pt x="359001" y="80431"/>
                  <a:pt x="359001" y="179500"/>
                </a:cubicBezTo>
                <a:lnTo>
                  <a:pt x="359001" y="179500"/>
                </a:lnTo>
                <a:cubicBezTo>
                  <a:pt x="359001" y="278569"/>
                  <a:pt x="278569" y="359001"/>
                  <a:pt x="179500" y="359001"/>
                </a:cubicBezTo>
                <a:lnTo>
                  <a:pt x="179500" y="359001"/>
                </a:lnTo>
                <a:cubicBezTo>
                  <a:pt x="80431" y="359001"/>
                  <a:pt x="0" y="278569"/>
                  <a:pt x="0" y="179500"/>
                </a:cubicBezTo>
                <a:lnTo>
                  <a:pt x="0" y="179500"/>
                </a:lnTo>
                <a:cubicBezTo>
                  <a:pt x="0" y="80431"/>
                  <a:pt x="80431" y="0"/>
                  <a:pt x="1795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9" name="Text 7"/>
          <p:cNvSpPr/>
          <p:nvPr/>
        </p:nvSpPr>
        <p:spPr>
          <a:xfrm>
            <a:off x="622623" y="1525359"/>
            <a:ext cx="448751" cy="3590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16034" y="1547813"/>
            <a:ext cx="1716472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三层服务一键启动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67498" y="1973896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57144" y="2063542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操作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57144" y="2327095"/>
            <a:ext cx="1659751" cy="246948"/>
          </a:xfrm>
          <a:custGeom>
            <a:avLst/>
            <a:gdLst/>
            <a:ahLst/>
            <a:cxnLst/>
            <a:rect l="l" t="t" r="r" b="b"/>
            <a:pathLst>
              <a:path w="1659751" h="246948">
                <a:moveTo>
                  <a:pt x="44875" y="0"/>
                </a:moveTo>
                <a:lnTo>
                  <a:pt x="1614875" y="0"/>
                </a:lnTo>
                <a:cubicBezTo>
                  <a:pt x="1639659" y="0"/>
                  <a:pt x="1659751" y="20091"/>
                  <a:pt x="1659751" y="44875"/>
                </a:cubicBezTo>
                <a:lnTo>
                  <a:pt x="1659751" y="202073"/>
                </a:lnTo>
                <a:cubicBezTo>
                  <a:pt x="1659751" y="226857"/>
                  <a:pt x="1639659" y="246948"/>
                  <a:pt x="1614875" y="246948"/>
                </a:cubicBezTo>
                <a:lnTo>
                  <a:pt x="44875" y="246948"/>
                </a:lnTo>
                <a:cubicBezTo>
                  <a:pt x="20108" y="246948"/>
                  <a:pt x="0" y="226840"/>
                  <a:pt x="0" y="202073"/>
                </a:cubicBezTo>
                <a:lnTo>
                  <a:pt x="0" y="44875"/>
                </a:lnTo>
                <a:cubicBezTo>
                  <a:pt x="0" y="20108"/>
                  <a:pt x="20108" y="0"/>
                  <a:pt x="44875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4" name="Text 12"/>
          <p:cNvSpPr/>
          <p:nvPr/>
        </p:nvSpPr>
        <p:spPr>
          <a:xfrm>
            <a:off x="757144" y="2327095"/>
            <a:ext cx="1727063" cy="246948"/>
          </a:xfrm>
          <a:prstGeom prst="rect">
            <a:avLst/>
          </a:prstGeom>
          <a:noFill/>
          <a:ln/>
        </p:spPr>
        <p:txBody>
          <a:bodyPr wrap="square" lIns="89750" tIns="44875" rIns="89750" bIns="44875" rtlCol="0" anchor="ctr"/>
          <a:lstStyle/>
          <a:p>
            <a:pPr>
              <a:lnSpc>
                <a:spcPct val="110000"/>
              </a:lnSpc>
            </a:pPr>
            <a:r>
              <a:rPr lang="en-US" sz="10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 compose up -d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67498" y="2735961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57144" y="2825608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预期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57144" y="3094546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frontend/backend/db均为</a:t>
            </a:r>
            <a:r>
              <a:rPr lang="en-US" sz="1237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running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67498" y="3498027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757144" y="3587673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实际结果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73972" y="3886132"/>
            <a:ext cx="157063" cy="157063"/>
          </a:xfrm>
          <a:custGeom>
            <a:avLst/>
            <a:gdLst/>
            <a:ahLst/>
            <a:cxnLst/>
            <a:rect l="l" t="t" r="r" b="b"/>
            <a:pathLst>
              <a:path w="157063" h="157063">
                <a:moveTo>
                  <a:pt x="78531" y="157063"/>
                </a:moveTo>
                <a:cubicBezTo>
                  <a:pt x="121874" y="157063"/>
                  <a:pt x="157063" y="121874"/>
                  <a:pt x="157063" y="78531"/>
                </a:cubicBezTo>
                <a:cubicBezTo>
                  <a:pt x="157063" y="35189"/>
                  <a:pt x="121874" y="0"/>
                  <a:pt x="78531" y="0"/>
                </a:cubicBezTo>
                <a:cubicBezTo>
                  <a:pt x="35189" y="0"/>
                  <a:pt x="0" y="35189"/>
                  <a:pt x="0" y="78531"/>
                </a:cubicBezTo>
                <a:cubicBezTo>
                  <a:pt x="0" y="121874"/>
                  <a:pt x="35189" y="157063"/>
                  <a:pt x="78531" y="157063"/>
                </a:cubicBezTo>
                <a:close/>
                <a:moveTo>
                  <a:pt x="104422" y="65249"/>
                </a:moveTo>
                <a:lnTo>
                  <a:pt x="79881" y="104514"/>
                </a:lnTo>
                <a:cubicBezTo>
                  <a:pt x="78593" y="106570"/>
                  <a:pt x="76384" y="107858"/>
                  <a:pt x="73961" y="107981"/>
                </a:cubicBezTo>
                <a:cubicBezTo>
                  <a:pt x="71537" y="108103"/>
                  <a:pt x="69206" y="106999"/>
                  <a:pt x="67764" y="105036"/>
                </a:cubicBezTo>
                <a:lnTo>
                  <a:pt x="53039" y="85403"/>
                </a:lnTo>
                <a:cubicBezTo>
                  <a:pt x="50585" y="82151"/>
                  <a:pt x="51260" y="77550"/>
                  <a:pt x="54512" y="75096"/>
                </a:cubicBezTo>
                <a:cubicBezTo>
                  <a:pt x="57764" y="72642"/>
                  <a:pt x="62365" y="73316"/>
                  <a:pt x="64819" y="76568"/>
                </a:cubicBezTo>
                <a:lnTo>
                  <a:pt x="73102" y="87612"/>
                </a:lnTo>
                <a:lnTo>
                  <a:pt x="91937" y="57457"/>
                </a:lnTo>
                <a:cubicBezTo>
                  <a:pt x="94084" y="54021"/>
                  <a:pt x="98624" y="52947"/>
                  <a:pt x="102091" y="55125"/>
                </a:cubicBezTo>
                <a:cubicBezTo>
                  <a:pt x="105557" y="57303"/>
                  <a:pt x="106600" y="61813"/>
                  <a:pt x="104422" y="65279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21" name="Text 19"/>
          <p:cNvSpPr/>
          <p:nvPr/>
        </p:nvSpPr>
        <p:spPr>
          <a:xfrm>
            <a:off x="987504" y="3856606"/>
            <a:ext cx="6859903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三个容器正常运行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236632" y="1345918"/>
            <a:ext cx="7569915" cy="3006631"/>
          </a:xfrm>
          <a:custGeom>
            <a:avLst/>
            <a:gdLst/>
            <a:ahLst/>
            <a:cxnLst/>
            <a:rect l="l" t="t" r="r" b="b"/>
            <a:pathLst>
              <a:path w="7569915" h="3006631">
                <a:moveTo>
                  <a:pt x="39364" y="0"/>
                </a:moveTo>
                <a:lnTo>
                  <a:pt x="7480167" y="0"/>
                </a:lnTo>
                <a:cubicBezTo>
                  <a:pt x="7529734" y="0"/>
                  <a:pt x="7569915" y="40182"/>
                  <a:pt x="7569915" y="89748"/>
                </a:cubicBezTo>
                <a:lnTo>
                  <a:pt x="7569915" y="2916883"/>
                </a:lnTo>
                <a:cubicBezTo>
                  <a:pt x="7569915" y="2966449"/>
                  <a:pt x="7529734" y="3006631"/>
                  <a:pt x="7480167" y="3006631"/>
                </a:cubicBezTo>
                <a:lnTo>
                  <a:pt x="39364" y="3006631"/>
                </a:lnTo>
                <a:cubicBezTo>
                  <a:pt x="17624" y="3006631"/>
                  <a:pt x="0" y="2989007"/>
                  <a:pt x="0" y="2967267"/>
                </a:cubicBezTo>
                <a:lnTo>
                  <a:pt x="0" y="39364"/>
                </a:lnTo>
                <a:cubicBezTo>
                  <a:pt x="0" y="17624"/>
                  <a:pt x="17624" y="0"/>
                  <a:pt x="39364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23" name="Shape 21"/>
          <p:cNvSpPr/>
          <p:nvPr/>
        </p:nvSpPr>
        <p:spPr>
          <a:xfrm>
            <a:off x="8236632" y="1345918"/>
            <a:ext cx="39364" cy="3006631"/>
          </a:xfrm>
          <a:custGeom>
            <a:avLst/>
            <a:gdLst/>
            <a:ahLst/>
            <a:cxnLst/>
            <a:rect l="l" t="t" r="r" b="b"/>
            <a:pathLst>
              <a:path w="39364" h="3006631">
                <a:moveTo>
                  <a:pt x="39364" y="0"/>
                </a:moveTo>
                <a:lnTo>
                  <a:pt x="39364" y="0"/>
                </a:lnTo>
                <a:lnTo>
                  <a:pt x="39364" y="3006631"/>
                </a:lnTo>
                <a:lnTo>
                  <a:pt x="39364" y="3006631"/>
                </a:lnTo>
                <a:cubicBezTo>
                  <a:pt x="17624" y="3006631"/>
                  <a:pt x="0" y="2989007"/>
                  <a:pt x="0" y="2967267"/>
                </a:cubicBezTo>
                <a:lnTo>
                  <a:pt x="0" y="39364"/>
                </a:lnTo>
                <a:cubicBezTo>
                  <a:pt x="0" y="17624"/>
                  <a:pt x="17624" y="0"/>
                  <a:pt x="39364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4" name="Shape 22"/>
          <p:cNvSpPr/>
          <p:nvPr/>
        </p:nvSpPr>
        <p:spPr>
          <a:xfrm>
            <a:off x="8435760" y="1525359"/>
            <a:ext cx="359001" cy="359001"/>
          </a:xfrm>
          <a:custGeom>
            <a:avLst/>
            <a:gdLst/>
            <a:ahLst/>
            <a:cxnLst/>
            <a:rect l="l" t="t" r="r" b="b"/>
            <a:pathLst>
              <a:path w="359001" h="359001">
                <a:moveTo>
                  <a:pt x="179500" y="0"/>
                </a:moveTo>
                <a:lnTo>
                  <a:pt x="179500" y="0"/>
                </a:lnTo>
                <a:cubicBezTo>
                  <a:pt x="278569" y="0"/>
                  <a:pt x="359001" y="80431"/>
                  <a:pt x="359001" y="179500"/>
                </a:cubicBezTo>
                <a:lnTo>
                  <a:pt x="359001" y="179500"/>
                </a:lnTo>
                <a:cubicBezTo>
                  <a:pt x="359001" y="278569"/>
                  <a:pt x="278569" y="359001"/>
                  <a:pt x="179500" y="359001"/>
                </a:cubicBezTo>
                <a:lnTo>
                  <a:pt x="179500" y="359001"/>
                </a:lnTo>
                <a:cubicBezTo>
                  <a:pt x="80431" y="359001"/>
                  <a:pt x="0" y="278569"/>
                  <a:pt x="0" y="179500"/>
                </a:cubicBezTo>
                <a:lnTo>
                  <a:pt x="0" y="179500"/>
                </a:lnTo>
                <a:cubicBezTo>
                  <a:pt x="0" y="80431"/>
                  <a:pt x="80431" y="0"/>
                  <a:pt x="17950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5" name="Text 23"/>
          <p:cNvSpPr/>
          <p:nvPr/>
        </p:nvSpPr>
        <p:spPr>
          <a:xfrm>
            <a:off x="8390884" y="1525359"/>
            <a:ext cx="448751" cy="3590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884295" y="1547813"/>
            <a:ext cx="1918410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健康检查与启动顺序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435760" y="1973896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8525405" y="2063542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操作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525405" y="2332480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观察db health状态 + backend启动时机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435760" y="2735961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8525405" y="2825608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预期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525405" y="3094546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db变为</a:t>
            </a:r>
            <a:r>
              <a:rPr lang="en-US" sz="1237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healthy</a:t>
            </a: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后，backend才启动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435760" y="3498027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8525405" y="3587673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实际结果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542233" y="3886132"/>
            <a:ext cx="157063" cy="157063"/>
          </a:xfrm>
          <a:custGeom>
            <a:avLst/>
            <a:gdLst/>
            <a:ahLst/>
            <a:cxnLst/>
            <a:rect l="l" t="t" r="r" b="b"/>
            <a:pathLst>
              <a:path w="157063" h="157063">
                <a:moveTo>
                  <a:pt x="78531" y="157063"/>
                </a:moveTo>
                <a:cubicBezTo>
                  <a:pt x="121874" y="157063"/>
                  <a:pt x="157063" y="121874"/>
                  <a:pt x="157063" y="78531"/>
                </a:cubicBezTo>
                <a:cubicBezTo>
                  <a:pt x="157063" y="35189"/>
                  <a:pt x="121874" y="0"/>
                  <a:pt x="78531" y="0"/>
                </a:cubicBezTo>
                <a:cubicBezTo>
                  <a:pt x="35189" y="0"/>
                  <a:pt x="0" y="35189"/>
                  <a:pt x="0" y="78531"/>
                </a:cubicBezTo>
                <a:cubicBezTo>
                  <a:pt x="0" y="121874"/>
                  <a:pt x="35189" y="157063"/>
                  <a:pt x="78531" y="157063"/>
                </a:cubicBezTo>
                <a:close/>
                <a:moveTo>
                  <a:pt x="104422" y="65249"/>
                </a:moveTo>
                <a:lnTo>
                  <a:pt x="79881" y="104514"/>
                </a:lnTo>
                <a:cubicBezTo>
                  <a:pt x="78593" y="106570"/>
                  <a:pt x="76384" y="107858"/>
                  <a:pt x="73961" y="107981"/>
                </a:cubicBezTo>
                <a:cubicBezTo>
                  <a:pt x="71537" y="108103"/>
                  <a:pt x="69206" y="106999"/>
                  <a:pt x="67764" y="105036"/>
                </a:cubicBezTo>
                <a:lnTo>
                  <a:pt x="53039" y="85403"/>
                </a:lnTo>
                <a:cubicBezTo>
                  <a:pt x="50585" y="82151"/>
                  <a:pt x="51260" y="77550"/>
                  <a:pt x="54512" y="75096"/>
                </a:cubicBezTo>
                <a:cubicBezTo>
                  <a:pt x="57764" y="72642"/>
                  <a:pt x="62365" y="73316"/>
                  <a:pt x="64819" y="76568"/>
                </a:cubicBezTo>
                <a:lnTo>
                  <a:pt x="73102" y="87612"/>
                </a:lnTo>
                <a:lnTo>
                  <a:pt x="91937" y="57457"/>
                </a:lnTo>
                <a:cubicBezTo>
                  <a:pt x="94084" y="54021"/>
                  <a:pt x="98624" y="52947"/>
                  <a:pt x="102091" y="55125"/>
                </a:cubicBezTo>
                <a:cubicBezTo>
                  <a:pt x="105557" y="57303"/>
                  <a:pt x="106600" y="61813"/>
                  <a:pt x="104422" y="65279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6" name="Text 34"/>
          <p:cNvSpPr/>
          <p:nvPr/>
        </p:nvSpPr>
        <p:spPr>
          <a:xfrm>
            <a:off x="8755765" y="3856606"/>
            <a:ext cx="6859903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避免"connection refused"错误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68371" y="4529333"/>
            <a:ext cx="7569915" cy="3006631"/>
          </a:xfrm>
          <a:custGeom>
            <a:avLst/>
            <a:gdLst/>
            <a:ahLst/>
            <a:cxnLst/>
            <a:rect l="l" t="t" r="r" b="b"/>
            <a:pathLst>
              <a:path w="7569915" h="3006631">
                <a:moveTo>
                  <a:pt x="39364" y="0"/>
                </a:moveTo>
                <a:lnTo>
                  <a:pt x="7480167" y="0"/>
                </a:lnTo>
                <a:cubicBezTo>
                  <a:pt x="7529734" y="0"/>
                  <a:pt x="7569915" y="40182"/>
                  <a:pt x="7569915" y="89748"/>
                </a:cubicBezTo>
                <a:lnTo>
                  <a:pt x="7569915" y="2916883"/>
                </a:lnTo>
                <a:cubicBezTo>
                  <a:pt x="7569915" y="2966449"/>
                  <a:pt x="7529734" y="3006631"/>
                  <a:pt x="7480167" y="3006631"/>
                </a:cubicBezTo>
                <a:lnTo>
                  <a:pt x="39364" y="3006631"/>
                </a:lnTo>
                <a:cubicBezTo>
                  <a:pt x="17624" y="3006631"/>
                  <a:pt x="0" y="2989007"/>
                  <a:pt x="0" y="2967267"/>
                </a:cubicBezTo>
                <a:lnTo>
                  <a:pt x="0" y="39364"/>
                </a:lnTo>
                <a:cubicBezTo>
                  <a:pt x="0" y="17624"/>
                  <a:pt x="17624" y="0"/>
                  <a:pt x="39364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38" name="Shape 36"/>
          <p:cNvSpPr/>
          <p:nvPr/>
        </p:nvSpPr>
        <p:spPr>
          <a:xfrm>
            <a:off x="468371" y="4529333"/>
            <a:ext cx="39364" cy="3006631"/>
          </a:xfrm>
          <a:custGeom>
            <a:avLst/>
            <a:gdLst/>
            <a:ahLst/>
            <a:cxnLst/>
            <a:rect l="l" t="t" r="r" b="b"/>
            <a:pathLst>
              <a:path w="39364" h="3006631">
                <a:moveTo>
                  <a:pt x="39364" y="0"/>
                </a:moveTo>
                <a:lnTo>
                  <a:pt x="39364" y="0"/>
                </a:lnTo>
                <a:lnTo>
                  <a:pt x="39364" y="3006631"/>
                </a:lnTo>
                <a:lnTo>
                  <a:pt x="39364" y="3006631"/>
                </a:lnTo>
                <a:cubicBezTo>
                  <a:pt x="17624" y="3006631"/>
                  <a:pt x="0" y="2989007"/>
                  <a:pt x="0" y="2967267"/>
                </a:cubicBezTo>
                <a:lnTo>
                  <a:pt x="0" y="39364"/>
                </a:lnTo>
                <a:cubicBezTo>
                  <a:pt x="0" y="17624"/>
                  <a:pt x="17624" y="0"/>
                  <a:pt x="39364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9" name="Shape 37"/>
          <p:cNvSpPr/>
          <p:nvPr/>
        </p:nvSpPr>
        <p:spPr>
          <a:xfrm>
            <a:off x="667498" y="4708778"/>
            <a:ext cx="359001" cy="359001"/>
          </a:xfrm>
          <a:custGeom>
            <a:avLst/>
            <a:gdLst/>
            <a:ahLst/>
            <a:cxnLst/>
            <a:rect l="l" t="t" r="r" b="b"/>
            <a:pathLst>
              <a:path w="359001" h="359001">
                <a:moveTo>
                  <a:pt x="179500" y="0"/>
                </a:moveTo>
                <a:lnTo>
                  <a:pt x="179500" y="0"/>
                </a:lnTo>
                <a:cubicBezTo>
                  <a:pt x="278569" y="0"/>
                  <a:pt x="359001" y="80431"/>
                  <a:pt x="359001" y="179500"/>
                </a:cubicBezTo>
                <a:lnTo>
                  <a:pt x="359001" y="179500"/>
                </a:lnTo>
                <a:cubicBezTo>
                  <a:pt x="359001" y="278569"/>
                  <a:pt x="278569" y="359001"/>
                  <a:pt x="179500" y="359001"/>
                </a:cubicBezTo>
                <a:lnTo>
                  <a:pt x="179500" y="359001"/>
                </a:lnTo>
                <a:cubicBezTo>
                  <a:pt x="80431" y="359001"/>
                  <a:pt x="0" y="278569"/>
                  <a:pt x="0" y="179500"/>
                </a:cubicBezTo>
                <a:lnTo>
                  <a:pt x="0" y="179500"/>
                </a:lnTo>
                <a:cubicBezTo>
                  <a:pt x="0" y="80431"/>
                  <a:pt x="80431" y="0"/>
                  <a:pt x="17950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0" name="Text 38"/>
          <p:cNvSpPr/>
          <p:nvPr/>
        </p:nvSpPr>
        <p:spPr>
          <a:xfrm>
            <a:off x="622623" y="4708778"/>
            <a:ext cx="448751" cy="3590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16034" y="4731232"/>
            <a:ext cx="2019379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数据库Volume持久化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67498" y="5157315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757144" y="5246961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操作流程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57144" y="5515900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①插入数据 → ②</a:t>
            </a:r>
            <a:r>
              <a:rPr lang="en-US" sz="1237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 compose down</a:t>
            </a: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→ ③</a:t>
            </a:r>
            <a:r>
              <a:rPr lang="en-US" sz="1237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 -d</a:t>
            </a: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→ ④查询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67498" y="5919381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757144" y="6009027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预期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57144" y="6277960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数据仍存在，证明</a:t>
            </a:r>
            <a:r>
              <a:rPr lang="en-US" sz="1237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volume生效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67498" y="6681447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757144" y="6771087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实际结果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73972" y="7069552"/>
            <a:ext cx="157063" cy="157063"/>
          </a:xfrm>
          <a:custGeom>
            <a:avLst/>
            <a:gdLst/>
            <a:ahLst/>
            <a:cxnLst/>
            <a:rect l="l" t="t" r="r" b="b"/>
            <a:pathLst>
              <a:path w="157063" h="157063">
                <a:moveTo>
                  <a:pt x="78531" y="157063"/>
                </a:moveTo>
                <a:cubicBezTo>
                  <a:pt x="121874" y="157063"/>
                  <a:pt x="157063" y="121874"/>
                  <a:pt x="157063" y="78531"/>
                </a:cubicBezTo>
                <a:cubicBezTo>
                  <a:pt x="157063" y="35189"/>
                  <a:pt x="121874" y="0"/>
                  <a:pt x="78531" y="0"/>
                </a:cubicBezTo>
                <a:cubicBezTo>
                  <a:pt x="35189" y="0"/>
                  <a:pt x="0" y="35189"/>
                  <a:pt x="0" y="78531"/>
                </a:cubicBezTo>
                <a:cubicBezTo>
                  <a:pt x="0" y="121874"/>
                  <a:pt x="35189" y="157063"/>
                  <a:pt x="78531" y="157063"/>
                </a:cubicBezTo>
                <a:close/>
                <a:moveTo>
                  <a:pt x="104422" y="65249"/>
                </a:moveTo>
                <a:lnTo>
                  <a:pt x="79881" y="104514"/>
                </a:lnTo>
                <a:cubicBezTo>
                  <a:pt x="78593" y="106570"/>
                  <a:pt x="76384" y="107858"/>
                  <a:pt x="73961" y="107981"/>
                </a:cubicBezTo>
                <a:cubicBezTo>
                  <a:pt x="71537" y="108103"/>
                  <a:pt x="69206" y="106999"/>
                  <a:pt x="67764" y="105036"/>
                </a:cubicBezTo>
                <a:lnTo>
                  <a:pt x="53039" y="85403"/>
                </a:lnTo>
                <a:cubicBezTo>
                  <a:pt x="50585" y="82151"/>
                  <a:pt x="51260" y="77550"/>
                  <a:pt x="54512" y="75096"/>
                </a:cubicBezTo>
                <a:cubicBezTo>
                  <a:pt x="57764" y="72642"/>
                  <a:pt x="62365" y="73316"/>
                  <a:pt x="64819" y="76568"/>
                </a:cubicBezTo>
                <a:lnTo>
                  <a:pt x="73102" y="87612"/>
                </a:lnTo>
                <a:lnTo>
                  <a:pt x="91937" y="57457"/>
                </a:lnTo>
                <a:cubicBezTo>
                  <a:pt x="94084" y="54021"/>
                  <a:pt x="98624" y="52947"/>
                  <a:pt x="102091" y="55125"/>
                </a:cubicBezTo>
                <a:cubicBezTo>
                  <a:pt x="105557" y="57303"/>
                  <a:pt x="106600" y="61813"/>
                  <a:pt x="104422" y="65279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1" name="Text 49"/>
          <p:cNvSpPr/>
          <p:nvPr/>
        </p:nvSpPr>
        <p:spPr>
          <a:xfrm>
            <a:off x="987504" y="7040026"/>
            <a:ext cx="6859903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数据未丢失，持久化验证成功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236632" y="4529333"/>
            <a:ext cx="7569915" cy="3006631"/>
          </a:xfrm>
          <a:custGeom>
            <a:avLst/>
            <a:gdLst/>
            <a:ahLst/>
            <a:cxnLst/>
            <a:rect l="l" t="t" r="r" b="b"/>
            <a:pathLst>
              <a:path w="7569915" h="3006631">
                <a:moveTo>
                  <a:pt x="39364" y="0"/>
                </a:moveTo>
                <a:lnTo>
                  <a:pt x="7480167" y="0"/>
                </a:lnTo>
                <a:cubicBezTo>
                  <a:pt x="7529734" y="0"/>
                  <a:pt x="7569915" y="40182"/>
                  <a:pt x="7569915" y="89748"/>
                </a:cubicBezTo>
                <a:lnTo>
                  <a:pt x="7569915" y="2916883"/>
                </a:lnTo>
                <a:cubicBezTo>
                  <a:pt x="7569915" y="2966449"/>
                  <a:pt x="7529734" y="3006631"/>
                  <a:pt x="7480167" y="3006631"/>
                </a:cubicBezTo>
                <a:lnTo>
                  <a:pt x="39364" y="3006631"/>
                </a:lnTo>
                <a:cubicBezTo>
                  <a:pt x="17624" y="3006631"/>
                  <a:pt x="0" y="2989007"/>
                  <a:pt x="0" y="2967267"/>
                </a:cubicBezTo>
                <a:lnTo>
                  <a:pt x="0" y="39364"/>
                </a:lnTo>
                <a:cubicBezTo>
                  <a:pt x="0" y="17624"/>
                  <a:pt x="17624" y="0"/>
                  <a:pt x="39364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53" name="Shape 51"/>
          <p:cNvSpPr/>
          <p:nvPr/>
        </p:nvSpPr>
        <p:spPr>
          <a:xfrm>
            <a:off x="8236632" y="4529333"/>
            <a:ext cx="39364" cy="3006631"/>
          </a:xfrm>
          <a:custGeom>
            <a:avLst/>
            <a:gdLst/>
            <a:ahLst/>
            <a:cxnLst/>
            <a:rect l="l" t="t" r="r" b="b"/>
            <a:pathLst>
              <a:path w="39364" h="3006631">
                <a:moveTo>
                  <a:pt x="39364" y="0"/>
                </a:moveTo>
                <a:lnTo>
                  <a:pt x="39364" y="0"/>
                </a:lnTo>
                <a:lnTo>
                  <a:pt x="39364" y="3006631"/>
                </a:lnTo>
                <a:lnTo>
                  <a:pt x="39364" y="3006631"/>
                </a:lnTo>
                <a:cubicBezTo>
                  <a:pt x="17624" y="3006631"/>
                  <a:pt x="0" y="2989007"/>
                  <a:pt x="0" y="2967267"/>
                </a:cubicBezTo>
                <a:lnTo>
                  <a:pt x="0" y="39364"/>
                </a:lnTo>
                <a:cubicBezTo>
                  <a:pt x="0" y="17624"/>
                  <a:pt x="17624" y="0"/>
                  <a:pt x="39364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4" name="Shape 52"/>
          <p:cNvSpPr/>
          <p:nvPr/>
        </p:nvSpPr>
        <p:spPr>
          <a:xfrm>
            <a:off x="8435760" y="4708778"/>
            <a:ext cx="359001" cy="359001"/>
          </a:xfrm>
          <a:custGeom>
            <a:avLst/>
            <a:gdLst/>
            <a:ahLst/>
            <a:cxnLst/>
            <a:rect l="l" t="t" r="r" b="b"/>
            <a:pathLst>
              <a:path w="359001" h="359001">
                <a:moveTo>
                  <a:pt x="179500" y="0"/>
                </a:moveTo>
                <a:lnTo>
                  <a:pt x="179500" y="0"/>
                </a:lnTo>
                <a:cubicBezTo>
                  <a:pt x="278569" y="0"/>
                  <a:pt x="359001" y="80431"/>
                  <a:pt x="359001" y="179500"/>
                </a:cubicBezTo>
                <a:lnTo>
                  <a:pt x="359001" y="179500"/>
                </a:lnTo>
                <a:cubicBezTo>
                  <a:pt x="359001" y="278569"/>
                  <a:pt x="278569" y="359001"/>
                  <a:pt x="179500" y="359001"/>
                </a:cubicBezTo>
                <a:lnTo>
                  <a:pt x="179500" y="359001"/>
                </a:lnTo>
                <a:cubicBezTo>
                  <a:pt x="80431" y="359001"/>
                  <a:pt x="0" y="278569"/>
                  <a:pt x="0" y="179500"/>
                </a:cubicBezTo>
                <a:lnTo>
                  <a:pt x="0" y="179500"/>
                </a:lnTo>
                <a:cubicBezTo>
                  <a:pt x="0" y="80431"/>
                  <a:pt x="80431" y="0"/>
                  <a:pt x="1795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5" name="Text 53"/>
          <p:cNvSpPr/>
          <p:nvPr/>
        </p:nvSpPr>
        <p:spPr>
          <a:xfrm>
            <a:off x="8390884" y="4708778"/>
            <a:ext cx="448751" cy="3590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884295" y="4731232"/>
            <a:ext cx="2041816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前后端联通(完整链路)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435760" y="5157315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58" name="Text 56"/>
          <p:cNvSpPr/>
          <p:nvPr/>
        </p:nvSpPr>
        <p:spPr>
          <a:xfrm>
            <a:off x="8525405" y="5246961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操作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525405" y="5515900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浏览器访问</a:t>
            </a:r>
            <a:r>
              <a:rPr lang="en-US" sz="1060" dirty="0">
                <a:solidFill>
                  <a:srgbClr val="E2E8F0">
                    <a:alpha val="90000"/>
                  </a:srgbClr>
                </a:solidFill>
                <a:highlight>
                  <a:srgbClr val="1A202C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http:/// </a:t>
            </a: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，触发</a:t>
            </a:r>
            <a:r>
              <a:rPr lang="en-US" sz="1237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/api/*</a:t>
            </a: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请求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435760" y="5919381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61" name="Text 59"/>
          <p:cNvSpPr/>
          <p:nvPr/>
        </p:nvSpPr>
        <p:spPr>
          <a:xfrm>
            <a:off x="8525405" y="6009027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预期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525405" y="6277960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页面正常，接口返回正确数据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435760" y="6681447"/>
            <a:ext cx="7191233" cy="673126"/>
          </a:xfrm>
          <a:custGeom>
            <a:avLst/>
            <a:gdLst/>
            <a:ahLst/>
            <a:cxnLst/>
            <a:rect l="l" t="t" r="r" b="b"/>
            <a:pathLst>
              <a:path w="7191233" h="673126">
                <a:moveTo>
                  <a:pt x="44877" y="0"/>
                </a:moveTo>
                <a:lnTo>
                  <a:pt x="7146355" y="0"/>
                </a:lnTo>
                <a:cubicBezTo>
                  <a:pt x="7171140" y="0"/>
                  <a:pt x="7191233" y="20092"/>
                  <a:pt x="7191233" y="44877"/>
                </a:cubicBezTo>
                <a:lnTo>
                  <a:pt x="7191233" y="628249"/>
                </a:lnTo>
                <a:cubicBezTo>
                  <a:pt x="7191233" y="653034"/>
                  <a:pt x="7171140" y="673126"/>
                  <a:pt x="7146355" y="673126"/>
                </a:cubicBezTo>
                <a:lnTo>
                  <a:pt x="44877" y="673126"/>
                </a:lnTo>
                <a:cubicBezTo>
                  <a:pt x="20092" y="673126"/>
                  <a:pt x="0" y="653034"/>
                  <a:pt x="0" y="628249"/>
                </a:cubicBezTo>
                <a:lnTo>
                  <a:pt x="0" y="44877"/>
                </a:lnTo>
                <a:cubicBezTo>
                  <a:pt x="0" y="20092"/>
                  <a:pt x="20092" y="0"/>
                  <a:pt x="44877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64" name="Text 62"/>
          <p:cNvSpPr/>
          <p:nvPr/>
        </p:nvSpPr>
        <p:spPr>
          <a:xfrm>
            <a:off x="8525405" y="6771087"/>
            <a:ext cx="7090264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实际结果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542233" y="7069552"/>
            <a:ext cx="157063" cy="157063"/>
          </a:xfrm>
          <a:custGeom>
            <a:avLst/>
            <a:gdLst/>
            <a:ahLst/>
            <a:cxnLst/>
            <a:rect l="l" t="t" r="r" b="b"/>
            <a:pathLst>
              <a:path w="157063" h="157063">
                <a:moveTo>
                  <a:pt x="78531" y="157063"/>
                </a:moveTo>
                <a:cubicBezTo>
                  <a:pt x="121874" y="157063"/>
                  <a:pt x="157063" y="121874"/>
                  <a:pt x="157063" y="78531"/>
                </a:cubicBezTo>
                <a:cubicBezTo>
                  <a:pt x="157063" y="35189"/>
                  <a:pt x="121874" y="0"/>
                  <a:pt x="78531" y="0"/>
                </a:cubicBezTo>
                <a:cubicBezTo>
                  <a:pt x="35189" y="0"/>
                  <a:pt x="0" y="35189"/>
                  <a:pt x="0" y="78531"/>
                </a:cubicBezTo>
                <a:cubicBezTo>
                  <a:pt x="0" y="121874"/>
                  <a:pt x="35189" y="157063"/>
                  <a:pt x="78531" y="157063"/>
                </a:cubicBezTo>
                <a:close/>
                <a:moveTo>
                  <a:pt x="104422" y="65249"/>
                </a:moveTo>
                <a:lnTo>
                  <a:pt x="79881" y="104514"/>
                </a:lnTo>
                <a:cubicBezTo>
                  <a:pt x="78593" y="106570"/>
                  <a:pt x="76384" y="107858"/>
                  <a:pt x="73961" y="107981"/>
                </a:cubicBezTo>
                <a:cubicBezTo>
                  <a:pt x="71537" y="108103"/>
                  <a:pt x="69206" y="106999"/>
                  <a:pt x="67764" y="105036"/>
                </a:cubicBezTo>
                <a:lnTo>
                  <a:pt x="53039" y="85403"/>
                </a:lnTo>
                <a:cubicBezTo>
                  <a:pt x="50585" y="82151"/>
                  <a:pt x="51260" y="77550"/>
                  <a:pt x="54512" y="75096"/>
                </a:cubicBezTo>
                <a:cubicBezTo>
                  <a:pt x="57764" y="72642"/>
                  <a:pt x="62365" y="73316"/>
                  <a:pt x="64819" y="76568"/>
                </a:cubicBezTo>
                <a:lnTo>
                  <a:pt x="73102" y="87612"/>
                </a:lnTo>
                <a:lnTo>
                  <a:pt x="91937" y="57457"/>
                </a:lnTo>
                <a:cubicBezTo>
                  <a:pt x="94084" y="54021"/>
                  <a:pt x="98624" y="52947"/>
                  <a:pt x="102091" y="55125"/>
                </a:cubicBezTo>
                <a:cubicBezTo>
                  <a:pt x="105557" y="57303"/>
                  <a:pt x="106600" y="61813"/>
                  <a:pt x="104422" y="65279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66" name="Text 64"/>
          <p:cNvSpPr/>
          <p:nvPr/>
        </p:nvSpPr>
        <p:spPr>
          <a:xfrm>
            <a:off x="8755765" y="7040026"/>
            <a:ext cx="6859903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返回符合预期，三层链路打通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48689" y="7712752"/>
            <a:ext cx="15358498" cy="987252"/>
          </a:xfrm>
          <a:custGeom>
            <a:avLst/>
            <a:gdLst/>
            <a:ahLst/>
            <a:cxnLst/>
            <a:rect l="l" t="t" r="r" b="b"/>
            <a:pathLst>
              <a:path w="15358498" h="987252">
                <a:moveTo>
                  <a:pt x="89751" y="0"/>
                </a:moveTo>
                <a:lnTo>
                  <a:pt x="15268747" y="0"/>
                </a:lnTo>
                <a:cubicBezTo>
                  <a:pt x="15318315" y="0"/>
                  <a:pt x="15358498" y="40183"/>
                  <a:pt x="15358498" y="89751"/>
                </a:cubicBezTo>
                <a:lnTo>
                  <a:pt x="15358498" y="897501"/>
                </a:lnTo>
                <a:cubicBezTo>
                  <a:pt x="15358498" y="947069"/>
                  <a:pt x="15318315" y="987252"/>
                  <a:pt x="15268747" y="987252"/>
                </a:cubicBezTo>
                <a:lnTo>
                  <a:pt x="89751" y="987252"/>
                </a:lnTo>
                <a:cubicBezTo>
                  <a:pt x="40183" y="987252"/>
                  <a:pt x="0" y="947069"/>
                  <a:pt x="0" y="897501"/>
                </a:cubicBezTo>
                <a:lnTo>
                  <a:pt x="0" y="89751"/>
                </a:lnTo>
                <a:cubicBezTo>
                  <a:pt x="0" y="40183"/>
                  <a:pt x="40183" y="0"/>
                  <a:pt x="8975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68" name="Shape 66"/>
          <p:cNvSpPr/>
          <p:nvPr/>
        </p:nvSpPr>
        <p:spPr>
          <a:xfrm>
            <a:off x="4745362" y="7931562"/>
            <a:ext cx="201938" cy="201938"/>
          </a:xfrm>
          <a:custGeom>
            <a:avLst/>
            <a:gdLst/>
            <a:ahLst/>
            <a:cxnLst/>
            <a:rect l="l" t="t" r="r" b="b"/>
            <a:pathLst>
              <a:path w="201938" h="201938">
                <a:moveTo>
                  <a:pt x="56913" y="0"/>
                </a:moveTo>
                <a:lnTo>
                  <a:pt x="145261" y="0"/>
                </a:lnTo>
                <a:cubicBezTo>
                  <a:pt x="155713" y="0"/>
                  <a:pt x="164232" y="8598"/>
                  <a:pt x="163838" y="19011"/>
                </a:cubicBezTo>
                <a:cubicBezTo>
                  <a:pt x="163759" y="21101"/>
                  <a:pt x="163680" y="23191"/>
                  <a:pt x="163562" y="25242"/>
                </a:cubicBezTo>
                <a:lnTo>
                  <a:pt x="183125" y="25242"/>
                </a:lnTo>
                <a:cubicBezTo>
                  <a:pt x="193419" y="25242"/>
                  <a:pt x="202490" y="33761"/>
                  <a:pt x="201701" y="44884"/>
                </a:cubicBezTo>
                <a:cubicBezTo>
                  <a:pt x="198743" y="85784"/>
                  <a:pt x="177839" y="108266"/>
                  <a:pt x="155161" y="120019"/>
                </a:cubicBezTo>
                <a:cubicBezTo>
                  <a:pt x="148929" y="123253"/>
                  <a:pt x="142579" y="125659"/>
                  <a:pt x="136545" y="127434"/>
                </a:cubicBezTo>
                <a:cubicBezTo>
                  <a:pt x="128578" y="138714"/>
                  <a:pt x="120295" y="144670"/>
                  <a:pt x="113708" y="147864"/>
                </a:cubicBezTo>
                <a:lnTo>
                  <a:pt x="113708" y="176696"/>
                </a:lnTo>
                <a:lnTo>
                  <a:pt x="138951" y="176696"/>
                </a:lnTo>
                <a:cubicBezTo>
                  <a:pt x="145932" y="176696"/>
                  <a:pt x="151572" y="182336"/>
                  <a:pt x="151572" y="189317"/>
                </a:cubicBezTo>
                <a:cubicBezTo>
                  <a:pt x="151572" y="196298"/>
                  <a:pt x="145932" y="201938"/>
                  <a:pt x="138951" y="201938"/>
                </a:cubicBezTo>
                <a:lnTo>
                  <a:pt x="63224" y="201938"/>
                </a:lnTo>
                <a:cubicBezTo>
                  <a:pt x="56243" y="201938"/>
                  <a:pt x="50603" y="196298"/>
                  <a:pt x="50603" y="189317"/>
                </a:cubicBezTo>
                <a:cubicBezTo>
                  <a:pt x="50603" y="182336"/>
                  <a:pt x="56243" y="176696"/>
                  <a:pt x="63224" y="176696"/>
                </a:cubicBezTo>
                <a:lnTo>
                  <a:pt x="88466" y="176696"/>
                </a:lnTo>
                <a:lnTo>
                  <a:pt x="88466" y="147864"/>
                </a:lnTo>
                <a:cubicBezTo>
                  <a:pt x="82156" y="144827"/>
                  <a:pt x="74307" y="139187"/>
                  <a:pt x="66655" y="128814"/>
                </a:cubicBezTo>
                <a:cubicBezTo>
                  <a:pt x="59398" y="126921"/>
                  <a:pt x="51510" y="124042"/>
                  <a:pt x="43819" y="119703"/>
                </a:cubicBezTo>
                <a:cubicBezTo>
                  <a:pt x="22481" y="107753"/>
                  <a:pt x="3234" y="85232"/>
                  <a:pt x="473" y="44805"/>
                </a:cubicBezTo>
                <a:cubicBezTo>
                  <a:pt x="-276" y="33722"/>
                  <a:pt x="8756" y="25203"/>
                  <a:pt x="19050" y="25203"/>
                </a:cubicBezTo>
                <a:lnTo>
                  <a:pt x="38613" y="25203"/>
                </a:lnTo>
                <a:cubicBezTo>
                  <a:pt x="38494" y="23152"/>
                  <a:pt x="38416" y="21101"/>
                  <a:pt x="38337" y="18971"/>
                </a:cubicBezTo>
                <a:cubicBezTo>
                  <a:pt x="37942" y="8519"/>
                  <a:pt x="46461" y="-39"/>
                  <a:pt x="56913" y="-39"/>
                </a:cubicBezTo>
                <a:close/>
                <a:moveTo>
                  <a:pt x="40033" y="44174"/>
                </a:moveTo>
                <a:lnTo>
                  <a:pt x="19366" y="44174"/>
                </a:lnTo>
                <a:cubicBezTo>
                  <a:pt x="21811" y="77580"/>
                  <a:pt x="37153" y="94303"/>
                  <a:pt x="52969" y="103178"/>
                </a:cubicBezTo>
                <a:cubicBezTo>
                  <a:pt x="47290" y="88466"/>
                  <a:pt x="42596" y="69258"/>
                  <a:pt x="40033" y="44174"/>
                </a:cubicBezTo>
                <a:close/>
                <a:moveTo>
                  <a:pt x="149876" y="101284"/>
                </a:moveTo>
                <a:cubicBezTo>
                  <a:pt x="165849" y="91898"/>
                  <a:pt x="180285" y="75214"/>
                  <a:pt x="182730" y="44174"/>
                </a:cubicBezTo>
                <a:lnTo>
                  <a:pt x="162102" y="44174"/>
                </a:lnTo>
                <a:cubicBezTo>
                  <a:pt x="159657" y="68193"/>
                  <a:pt x="155240" y="86849"/>
                  <a:pt x="149876" y="101284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69" name="Text 67"/>
          <p:cNvSpPr/>
          <p:nvPr/>
        </p:nvSpPr>
        <p:spPr>
          <a:xfrm>
            <a:off x="903745" y="7892198"/>
            <a:ext cx="14774371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9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以上用例覆盖：编排正确性 → 启动可靠性 → 数据可靠性 → 业务可用性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583259" y="8250935"/>
            <a:ext cx="15089248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所有评分点达成，并提供日志查看与一键脚本的加分项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5758" y="544623"/>
            <a:ext cx="435818" cy="435818"/>
          </a:xfrm>
          <a:custGeom>
            <a:avLst/>
            <a:gdLst/>
            <a:ahLst/>
            <a:cxnLst/>
            <a:rect l="l" t="t" r="r" b="b"/>
            <a:pathLst>
              <a:path w="435818" h="435818">
                <a:moveTo>
                  <a:pt x="87164" y="0"/>
                </a:moveTo>
                <a:lnTo>
                  <a:pt x="348654" y="0"/>
                </a:lnTo>
                <a:cubicBezTo>
                  <a:pt x="396761" y="0"/>
                  <a:pt x="435818" y="39057"/>
                  <a:pt x="435818" y="87164"/>
                </a:cubicBezTo>
                <a:lnTo>
                  <a:pt x="435818" y="348654"/>
                </a:lnTo>
                <a:cubicBezTo>
                  <a:pt x="435818" y="396793"/>
                  <a:pt x="396793" y="435818"/>
                  <a:pt x="348654" y="435818"/>
                </a:cubicBezTo>
                <a:lnTo>
                  <a:pt x="87164" y="435818"/>
                </a:lnTo>
                <a:cubicBezTo>
                  <a:pt x="39024" y="435818"/>
                  <a:pt x="0" y="396793"/>
                  <a:pt x="0" y="348654"/>
                </a:cubicBezTo>
                <a:lnTo>
                  <a:pt x="0" y="87164"/>
                </a:lnTo>
                <a:cubicBezTo>
                  <a:pt x="0" y="39057"/>
                  <a:pt x="39057" y="0"/>
                  <a:pt x="87164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" name="Shape 1"/>
          <p:cNvSpPr/>
          <p:nvPr/>
        </p:nvSpPr>
        <p:spPr>
          <a:xfrm>
            <a:off x="531063" y="653492"/>
            <a:ext cx="245147" cy="217909"/>
          </a:xfrm>
          <a:custGeom>
            <a:avLst/>
            <a:gdLst/>
            <a:ahLst/>
            <a:cxnLst/>
            <a:rect l="l" t="t" r="r" b="b"/>
            <a:pathLst>
              <a:path w="245147" h="217909">
                <a:moveTo>
                  <a:pt x="216802" y="41964"/>
                </a:moveTo>
                <a:cubicBezTo>
                  <a:pt x="220037" y="38730"/>
                  <a:pt x="225442" y="39539"/>
                  <a:pt x="227059" y="43795"/>
                </a:cubicBezTo>
                <a:cubicBezTo>
                  <a:pt x="229953" y="51328"/>
                  <a:pt x="231528" y="59542"/>
                  <a:pt x="231528" y="68097"/>
                </a:cubicBezTo>
                <a:cubicBezTo>
                  <a:pt x="231528" y="105720"/>
                  <a:pt x="201055" y="136193"/>
                  <a:pt x="163432" y="136193"/>
                </a:cubicBezTo>
                <a:cubicBezTo>
                  <a:pt x="155984" y="136193"/>
                  <a:pt x="148791" y="135001"/>
                  <a:pt x="142066" y="132788"/>
                </a:cubicBezTo>
                <a:lnTo>
                  <a:pt x="62521" y="212333"/>
                </a:lnTo>
                <a:cubicBezTo>
                  <a:pt x="50562" y="224293"/>
                  <a:pt x="31154" y="224293"/>
                  <a:pt x="19195" y="212333"/>
                </a:cubicBezTo>
                <a:cubicBezTo>
                  <a:pt x="7235" y="200374"/>
                  <a:pt x="7235" y="180966"/>
                  <a:pt x="19195" y="169007"/>
                </a:cubicBezTo>
                <a:lnTo>
                  <a:pt x="98740" y="89462"/>
                </a:lnTo>
                <a:cubicBezTo>
                  <a:pt x="96527" y="82737"/>
                  <a:pt x="95335" y="75587"/>
                  <a:pt x="95335" y="68097"/>
                </a:cubicBezTo>
                <a:cubicBezTo>
                  <a:pt x="95335" y="30473"/>
                  <a:pt x="125808" y="0"/>
                  <a:pt x="163432" y="0"/>
                </a:cubicBezTo>
                <a:cubicBezTo>
                  <a:pt x="171986" y="0"/>
                  <a:pt x="180200" y="1575"/>
                  <a:pt x="187734" y="4469"/>
                </a:cubicBezTo>
                <a:cubicBezTo>
                  <a:pt x="191990" y="6086"/>
                  <a:pt x="192756" y="11491"/>
                  <a:pt x="189564" y="14726"/>
                </a:cubicBezTo>
                <a:lnTo>
                  <a:pt x="151813" y="52477"/>
                </a:lnTo>
                <a:cubicBezTo>
                  <a:pt x="150536" y="53754"/>
                  <a:pt x="149812" y="55499"/>
                  <a:pt x="149812" y="57286"/>
                </a:cubicBezTo>
                <a:lnTo>
                  <a:pt x="149812" y="74906"/>
                </a:lnTo>
                <a:cubicBezTo>
                  <a:pt x="149812" y="78651"/>
                  <a:pt x="152877" y="81716"/>
                  <a:pt x="156622" y="81716"/>
                </a:cubicBezTo>
                <a:lnTo>
                  <a:pt x="174242" y="81716"/>
                </a:lnTo>
                <a:cubicBezTo>
                  <a:pt x="176029" y="81716"/>
                  <a:pt x="177774" y="80992"/>
                  <a:pt x="179051" y="79715"/>
                </a:cubicBezTo>
                <a:lnTo>
                  <a:pt x="216802" y="4196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002184" y="435759"/>
            <a:ext cx="3334005" cy="435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8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运维排错与加分项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02184" y="871518"/>
            <a:ext cx="3214155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kern="0" spc="60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OPERATIONS &amp; TROUBLESHOOTING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4873" y="1307129"/>
            <a:ext cx="4965646" cy="3617287"/>
          </a:xfrm>
          <a:custGeom>
            <a:avLst/>
            <a:gdLst/>
            <a:ahLst/>
            <a:cxnLst/>
            <a:rect l="l" t="t" r="r" b="b"/>
            <a:pathLst>
              <a:path w="4965646" h="3617287">
                <a:moveTo>
                  <a:pt x="38230" y="0"/>
                </a:moveTo>
                <a:lnTo>
                  <a:pt x="4878469" y="0"/>
                </a:lnTo>
                <a:cubicBezTo>
                  <a:pt x="4926615" y="0"/>
                  <a:pt x="4965646" y="39030"/>
                  <a:pt x="4965646" y="87177"/>
                </a:cubicBezTo>
                <a:lnTo>
                  <a:pt x="4965646" y="3530110"/>
                </a:lnTo>
                <a:cubicBezTo>
                  <a:pt x="4965646" y="3578257"/>
                  <a:pt x="4926615" y="3617287"/>
                  <a:pt x="4878469" y="3617287"/>
                </a:cubicBezTo>
                <a:lnTo>
                  <a:pt x="38230" y="3617287"/>
                </a:lnTo>
                <a:cubicBezTo>
                  <a:pt x="17116" y="3617287"/>
                  <a:pt x="0" y="3600171"/>
                  <a:pt x="0" y="3579057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7" name="Shape 5"/>
          <p:cNvSpPr/>
          <p:nvPr/>
        </p:nvSpPr>
        <p:spPr>
          <a:xfrm>
            <a:off x="454873" y="1307129"/>
            <a:ext cx="38230" cy="3617287"/>
          </a:xfrm>
          <a:custGeom>
            <a:avLst/>
            <a:gdLst/>
            <a:ahLst/>
            <a:cxnLst/>
            <a:rect l="l" t="t" r="r" b="b"/>
            <a:pathLst>
              <a:path w="38230" h="3617287">
                <a:moveTo>
                  <a:pt x="38230" y="0"/>
                </a:moveTo>
                <a:lnTo>
                  <a:pt x="38230" y="0"/>
                </a:lnTo>
                <a:lnTo>
                  <a:pt x="38230" y="3617287"/>
                </a:lnTo>
                <a:lnTo>
                  <a:pt x="38230" y="3617287"/>
                </a:lnTo>
                <a:cubicBezTo>
                  <a:pt x="17116" y="3617287"/>
                  <a:pt x="0" y="3600171"/>
                  <a:pt x="0" y="3579057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8" name="Shape 6"/>
          <p:cNvSpPr/>
          <p:nvPr/>
        </p:nvSpPr>
        <p:spPr>
          <a:xfrm>
            <a:off x="670052" y="1535757"/>
            <a:ext cx="196118" cy="196118"/>
          </a:xfrm>
          <a:custGeom>
            <a:avLst/>
            <a:gdLst/>
            <a:ahLst/>
            <a:cxnLst/>
            <a:rect l="l" t="t" r="r" b="b"/>
            <a:pathLst>
              <a:path w="196118" h="196118">
                <a:moveTo>
                  <a:pt x="98059" y="196118"/>
                </a:moveTo>
                <a:cubicBezTo>
                  <a:pt x="152179" y="196118"/>
                  <a:pt x="196118" y="152179"/>
                  <a:pt x="196118" y="98059"/>
                </a:cubicBezTo>
                <a:cubicBezTo>
                  <a:pt x="196118" y="43939"/>
                  <a:pt x="152179" y="0"/>
                  <a:pt x="98059" y="0"/>
                </a:cubicBezTo>
                <a:cubicBezTo>
                  <a:pt x="43939" y="0"/>
                  <a:pt x="0" y="43939"/>
                  <a:pt x="0" y="98059"/>
                </a:cubicBezTo>
                <a:cubicBezTo>
                  <a:pt x="0" y="152179"/>
                  <a:pt x="43939" y="196118"/>
                  <a:pt x="98059" y="196118"/>
                </a:cubicBezTo>
                <a:close/>
                <a:moveTo>
                  <a:pt x="98059" y="52094"/>
                </a:moveTo>
                <a:cubicBezTo>
                  <a:pt x="103153" y="52094"/>
                  <a:pt x="107252" y="56192"/>
                  <a:pt x="107252" y="61287"/>
                </a:cubicBezTo>
                <a:lnTo>
                  <a:pt x="107252" y="104188"/>
                </a:lnTo>
                <a:cubicBezTo>
                  <a:pt x="107252" y="109282"/>
                  <a:pt x="103153" y="113381"/>
                  <a:pt x="98059" y="113381"/>
                </a:cubicBezTo>
                <a:cubicBezTo>
                  <a:pt x="92965" y="113381"/>
                  <a:pt x="88866" y="109282"/>
                  <a:pt x="88866" y="104188"/>
                </a:cubicBezTo>
                <a:lnTo>
                  <a:pt x="88866" y="61287"/>
                </a:lnTo>
                <a:cubicBezTo>
                  <a:pt x="88866" y="56192"/>
                  <a:pt x="92965" y="52094"/>
                  <a:pt x="98059" y="52094"/>
                </a:cubicBezTo>
                <a:close/>
                <a:moveTo>
                  <a:pt x="87832" y="134831"/>
                </a:moveTo>
                <a:cubicBezTo>
                  <a:pt x="87599" y="131035"/>
                  <a:pt x="89492" y="127423"/>
                  <a:pt x="92747" y="125455"/>
                </a:cubicBezTo>
                <a:cubicBezTo>
                  <a:pt x="96001" y="123486"/>
                  <a:pt x="100079" y="123486"/>
                  <a:pt x="103333" y="125455"/>
                </a:cubicBezTo>
                <a:cubicBezTo>
                  <a:pt x="106587" y="127423"/>
                  <a:pt x="108481" y="131035"/>
                  <a:pt x="108248" y="134831"/>
                </a:cubicBezTo>
                <a:cubicBezTo>
                  <a:pt x="108481" y="138627"/>
                  <a:pt x="106587" y="142239"/>
                  <a:pt x="103333" y="144208"/>
                </a:cubicBezTo>
                <a:cubicBezTo>
                  <a:pt x="100079" y="146176"/>
                  <a:pt x="96001" y="146176"/>
                  <a:pt x="92747" y="144208"/>
                </a:cubicBezTo>
                <a:cubicBezTo>
                  <a:pt x="89492" y="142239"/>
                  <a:pt x="87599" y="138627"/>
                  <a:pt x="87832" y="134831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9" name="Text 7"/>
          <p:cNvSpPr/>
          <p:nvPr/>
        </p:nvSpPr>
        <p:spPr>
          <a:xfrm>
            <a:off x="980381" y="1481402"/>
            <a:ext cx="2048343" cy="30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问题1: 数据库连接失败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48261" y="1873404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35323" y="1960467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现象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5323" y="2221649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后端启动时报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Connection refused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48261" y="2613507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35323" y="2700564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定位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51666" y="2990427"/>
            <a:ext cx="152536" cy="152536"/>
          </a:xfrm>
          <a:custGeom>
            <a:avLst/>
            <a:gdLst/>
            <a:ahLst/>
            <a:cxnLst/>
            <a:rect l="l" t="t" r="r" b="b"/>
            <a:pathLst>
              <a:path w="152536" h="152536">
                <a:moveTo>
                  <a:pt x="123936" y="61968"/>
                </a:moveTo>
                <a:cubicBezTo>
                  <a:pt x="123936" y="75642"/>
                  <a:pt x="119497" y="88274"/>
                  <a:pt x="112019" y="98523"/>
                </a:cubicBezTo>
                <a:lnTo>
                  <a:pt x="149736" y="136270"/>
                </a:lnTo>
                <a:cubicBezTo>
                  <a:pt x="153460" y="139994"/>
                  <a:pt x="153460" y="146041"/>
                  <a:pt x="149736" y="149766"/>
                </a:cubicBezTo>
                <a:cubicBezTo>
                  <a:pt x="146012" y="153490"/>
                  <a:pt x="139964" y="153490"/>
                  <a:pt x="136240" y="149766"/>
                </a:cubicBezTo>
                <a:lnTo>
                  <a:pt x="98523" y="112019"/>
                </a:lnTo>
                <a:cubicBezTo>
                  <a:pt x="88274" y="119497"/>
                  <a:pt x="75642" y="123936"/>
                  <a:pt x="61968" y="123936"/>
                </a:cubicBezTo>
                <a:cubicBezTo>
                  <a:pt x="27737" y="123936"/>
                  <a:pt x="0" y="96199"/>
                  <a:pt x="0" y="61968"/>
                </a:cubicBezTo>
                <a:cubicBezTo>
                  <a:pt x="0" y="27737"/>
                  <a:pt x="27737" y="0"/>
                  <a:pt x="61968" y="0"/>
                </a:cubicBezTo>
                <a:cubicBezTo>
                  <a:pt x="96199" y="0"/>
                  <a:pt x="123936" y="27737"/>
                  <a:pt x="123936" y="61968"/>
                </a:cubicBezTo>
                <a:close/>
                <a:moveTo>
                  <a:pt x="61968" y="104869"/>
                </a:moveTo>
                <a:cubicBezTo>
                  <a:pt x="85645" y="104869"/>
                  <a:pt x="104869" y="85645"/>
                  <a:pt x="104869" y="61968"/>
                </a:cubicBezTo>
                <a:cubicBezTo>
                  <a:pt x="104869" y="38290"/>
                  <a:pt x="85645" y="19067"/>
                  <a:pt x="61968" y="19067"/>
                </a:cubicBezTo>
                <a:cubicBezTo>
                  <a:pt x="38290" y="19067"/>
                  <a:pt x="19067" y="38290"/>
                  <a:pt x="19067" y="61968"/>
                </a:cubicBezTo>
                <a:cubicBezTo>
                  <a:pt x="19067" y="85645"/>
                  <a:pt x="38290" y="104869"/>
                  <a:pt x="61968" y="104869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16" name="Text 14"/>
          <p:cNvSpPr/>
          <p:nvPr/>
        </p:nvSpPr>
        <p:spPr>
          <a:xfrm>
            <a:off x="957935" y="2961752"/>
            <a:ext cx="4277206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logs backend + ps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8261" y="3353604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735323" y="3440667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根因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35323" y="3701854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db虽running但未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ready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8261" y="4093707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319795">
              <a:alpha val="2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735323" y="4180770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35323" y="4441957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配置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healthcheck</a:t>
            </a: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depends_on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54873" y="5095295"/>
            <a:ext cx="4965646" cy="3617287"/>
          </a:xfrm>
          <a:custGeom>
            <a:avLst/>
            <a:gdLst/>
            <a:ahLst/>
            <a:cxnLst/>
            <a:rect l="l" t="t" r="r" b="b"/>
            <a:pathLst>
              <a:path w="4965646" h="3617287">
                <a:moveTo>
                  <a:pt x="38230" y="0"/>
                </a:moveTo>
                <a:lnTo>
                  <a:pt x="4878469" y="0"/>
                </a:lnTo>
                <a:cubicBezTo>
                  <a:pt x="4926615" y="0"/>
                  <a:pt x="4965646" y="39030"/>
                  <a:pt x="4965646" y="87177"/>
                </a:cubicBezTo>
                <a:lnTo>
                  <a:pt x="4965646" y="3530110"/>
                </a:lnTo>
                <a:cubicBezTo>
                  <a:pt x="4965646" y="3578257"/>
                  <a:pt x="4926615" y="3617287"/>
                  <a:pt x="4878469" y="3617287"/>
                </a:cubicBezTo>
                <a:lnTo>
                  <a:pt x="38230" y="3617287"/>
                </a:lnTo>
                <a:cubicBezTo>
                  <a:pt x="17116" y="3617287"/>
                  <a:pt x="0" y="3600171"/>
                  <a:pt x="0" y="3579057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24" name="Shape 22"/>
          <p:cNvSpPr/>
          <p:nvPr/>
        </p:nvSpPr>
        <p:spPr>
          <a:xfrm>
            <a:off x="454873" y="5095295"/>
            <a:ext cx="38230" cy="3617287"/>
          </a:xfrm>
          <a:custGeom>
            <a:avLst/>
            <a:gdLst/>
            <a:ahLst/>
            <a:cxnLst/>
            <a:rect l="l" t="t" r="r" b="b"/>
            <a:pathLst>
              <a:path w="38230" h="3617287">
                <a:moveTo>
                  <a:pt x="38230" y="0"/>
                </a:moveTo>
                <a:lnTo>
                  <a:pt x="38230" y="0"/>
                </a:lnTo>
                <a:lnTo>
                  <a:pt x="38230" y="3617287"/>
                </a:lnTo>
                <a:lnTo>
                  <a:pt x="38230" y="3617287"/>
                </a:lnTo>
                <a:cubicBezTo>
                  <a:pt x="17116" y="3617287"/>
                  <a:pt x="0" y="3600171"/>
                  <a:pt x="0" y="3579057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5" name="Shape 23"/>
          <p:cNvSpPr/>
          <p:nvPr/>
        </p:nvSpPr>
        <p:spPr>
          <a:xfrm>
            <a:off x="670052" y="5323924"/>
            <a:ext cx="196118" cy="196118"/>
          </a:xfrm>
          <a:custGeom>
            <a:avLst/>
            <a:gdLst/>
            <a:ahLst/>
            <a:cxnLst/>
            <a:rect l="l" t="t" r="r" b="b"/>
            <a:pathLst>
              <a:path w="196118" h="196118">
                <a:moveTo>
                  <a:pt x="98059" y="196118"/>
                </a:moveTo>
                <a:cubicBezTo>
                  <a:pt x="152179" y="196118"/>
                  <a:pt x="196118" y="152179"/>
                  <a:pt x="196118" y="98059"/>
                </a:cubicBezTo>
                <a:cubicBezTo>
                  <a:pt x="196118" y="43939"/>
                  <a:pt x="152179" y="0"/>
                  <a:pt x="98059" y="0"/>
                </a:cubicBezTo>
                <a:cubicBezTo>
                  <a:pt x="43939" y="0"/>
                  <a:pt x="0" y="43939"/>
                  <a:pt x="0" y="98059"/>
                </a:cubicBezTo>
                <a:cubicBezTo>
                  <a:pt x="0" y="152179"/>
                  <a:pt x="43939" y="196118"/>
                  <a:pt x="98059" y="196118"/>
                </a:cubicBezTo>
                <a:close/>
                <a:moveTo>
                  <a:pt x="98059" y="52094"/>
                </a:moveTo>
                <a:cubicBezTo>
                  <a:pt x="103153" y="52094"/>
                  <a:pt x="107252" y="56192"/>
                  <a:pt x="107252" y="61287"/>
                </a:cubicBezTo>
                <a:lnTo>
                  <a:pt x="107252" y="104188"/>
                </a:lnTo>
                <a:cubicBezTo>
                  <a:pt x="107252" y="109282"/>
                  <a:pt x="103153" y="113381"/>
                  <a:pt x="98059" y="113381"/>
                </a:cubicBezTo>
                <a:cubicBezTo>
                  <a:pt x="92965" y="113381"/>
                  <a:pt x="88866" y="109282"/>
                  <a:pt x="88866" y="104188"/>
                </a:cubicBezTo>
                <a:lnTo>
                  <a:pt x="88866" y="61287"/>
                </a:lnTo>
                <a:cubicBezTo>
                  <a:pt x="88866" y="56192"/>
                  <a:pt x="92965" y="52094"/>
                  <a:pt x="98059" y="52094"/>
                </a:cubicBezTo>
                <a:close/>
                <a:moveTo>
                  <a:pt x="87832" y="134831"/>
                </a:moveTo>
                <a:cubicBezTo>
                  <a:pt x="87599" y="131035"/>
                  <a:pt x="89492" y="127423"/>
                  <a:pt x="92747" y="125455"/>
                </a:cubicBezTo>
                <a:cubicBezTo>
                  <a:pt x="96001" y="123486"/>
                  <a:pt x="100079" y="123486"/>
                  <a:pt x="103333" y="125455"/>
                </a:cubicBezTo>
                <a:cubicBezTo>
                  <a:pt x="106587" y="127423"/>
                  <a:pt x="108481" y="131035"/>
                  <a:pt x="108248" y="134831"/>
                </a:cubicBezTo>
                <a:cubicBezTo>
                  <a:pt x="108481" y="138627"/>
                  <a:pt x="106587" y="142239"/>
                  <a:pt x="103333" y="144208"/>
                </a:cubicBezTo>
                <a:cubicBezTo>
                  <a:pt x="100079" y="146176"/>
                  <a:pt x="96001" y="146176"/>
                  <a:pt x="92747" y="144208"/>
                </a:cubicBezTo>
                <a:cubicBezTo>
                  <a:pt x="89492" y="142239"/>
                  <a:pt x="87599" y="138627"/>
                  <a:pt x="87832" y="134831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6" name="Text 24"/>
          <p:cNvSpPr/>
          <p:nvPr/>
        </p:nvSpPr>
        <p:spPr>
          <a:xfrm>
            <a:off x="980381" y="5269569"/>
            <a:ext cx="2309834" cy="30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问题2: 502 Bad Gateway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8261" y="5661571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735323" y="5748633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现象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35323" y="6009821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访问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/api/*</a:t>
            </a: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返回502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8261" y="6401674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735323" y="6488736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定位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51666" y="6778593"/>
            <a:ext cx="152536" cy="152536"/>
          </a:xfrm>
          <a:custGeom>
            <a:avLst/>
            <a:gdLst/>
            <a:ahLst/>
            <a:cxnLst/>
            <a:rect l="l" t="t" r="r" b="b"/>
            <a:pathLst>
              <a:path w="152536" h="152536">
                <a:moveTo>
                  <a:pt x="123936" y="61968"/>
                </a:moveTo>
                <a:cubicBezTo>
                  <a:pt x="123936" y="75642"/>
                  <a:pt x="119497" y="88274"/>
                  <a:pt x="112019" y="98523"/>
                </a:cubicBezTo>
                <a:lnTo>
                  <a:pt x="149736" y="136270"/>
                </a:lnTo>
                <a:cubicBezTo>
                  <a:pt x="153460" y="139994"/>
                  <a:pt x="153460" y="146041"/>
                  <a:pt x="149736" y="149766"/>
                </a:cubicBezTo>
                <a:cubicBezTo>
                  <a:pt x="146012" y="153490"/>
                  <a:pt x="139964" y="153490"/>
                  <a:pt x="136240" y="149766"/>
                </a:cubicBezTo>
                <a:lnTo>
                  <a:pt x="98523" y="112019"/>
                </a:lnTo>
                <a:cubicBezTo>
                  <a:pt x="88274" y="119497"/>
                  <a:pt x="75642" y="123936"/>
                  <a:pt x="61968" y="123936"/>
                </a:cubicBezTo>
                <a:cubicBezTo>
                  <a:pt x="27737" y="123936"/>
                  <a:pt x="0" y="96199"/>
                  <a:pt x="0" y="61968"/>
                </a:cubicBezTo>
                <a:cubicBezTo>
                  <a:pt x="0" y="27737"/>
                  <a:pt x="27737" y="0"/>
                  <a:pt x="61968" y="0"/>
                </a:cubicBezTo>
                <a:cubicBezTo>
                  <a:pt x="96199" y="0"/>
                  <a:pt x="123936" y="27737"/>
                  <a:pt x="123936" y="61968"/>
                </a:cubicBezTo>
                <a:close/>
                <a:moveTo>
                  <a:pt x="61968" y="104869"/>
                </a:moveTo>
                <a:cubicBezTo>
                  <a:pt x="85645" y="104869"/>
                  <a:pt x="104869" y="85645"/>
                  <a:pt x="104869" y="61968"/>
                </a:cubicBezTo>
                <a:cubicBezTo>
                  <a:pt x="104869" y="38290"/>
                  <a:pt x="85645" y="19067"/>
                  <a:pt x="61968" y="19067"/>
                </a:cubicBezTo>
                <a:cubicBezTo>
                  <a:pt x="38290" y="19067"/>
                  <a:pt x="19067" y="38290"/>
                  <a:pt x="19067" y="61968"/>
                </a:cubicBezTo>
                <a:cubicBezTo>
                  <a:pt x="19067" y="85645"/>
                  <a:pt x="38290" y="104869"/>
                  <a:pt x="61968" y="104869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3" name="Text 31"/>
          <p:cNvSpPr/>
          <p:nvPr/>
        </p:nvSpPr>
        <p:spPr>
          <a:xfrm>
            <a:off x="957935" y="6749918"/>
            <a:ext cx="4277206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logs frontend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8261" y="7141771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735323" y="7228833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根因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35323" y="7490021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proxy_pass</a:t>
            </a: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地址错误或后端未监听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8261" y="7881874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319795">
              <a:alpha val="20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735323" y="7968936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35323" y="8230123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指向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http://backend:5000</a:t>
            </a: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，监听0.0.0.0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653952" y="1307129"/>
            <a:ext cx="4965646" cy="7398005"/>
          </a:xfrm>
          <a:custGeom>
            <a:avLst/>
            <a:gdLst/>
            <a:ahLst/>
            <a:cxnLst/>
            <a:rect l="l" t="t" r="r" b="b"/>
            <a:pathLst>
              <a:path w="4965646" h="7398005">
                <a:moveTo>
                  <a:pt x="38230" y="0"/>
                </a:moveTo>
                <a:lnTo>
                  <a:pt x="4878499" y="0"/>
                </a:lnTo>
                <a:cubicBezTo>
                  <a:pt x="4926629" y="0"/>
                  <a:pt x="4965646" y="39017"/>
                  <a:pt x="4965646" y="87147"/>
                </a:cubicBezTo>
                <a:lnTo>
                  <a:pt x="4965646" y="7310858"/>
                </a:lnTo>
                <a:cubicBezTo>
                  <a:pt x="4965646" y="7358988"/>
                  <a:pt x="4926629" y="7398005"/>
                  <a:pt x="4878499" y="7398005"/>
                </a:cubicBezTo>
                <a:lnTo>
                  <a:pt x="38230" y="7398005"/>
                </a:lnTo>
                <a:cubicBezTo>
                  <a:pt x="17116" y="7398005"/>
                  <a:pt x="0" y="7380889"/>
                  <a:pt x="0" y="7359776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41" name="Shape 39"/>
          <p:cNvSpPr/>
          <p:nvPr/>
        </p:nvSpPr>
        <p:spPr>
          <a:xfrm>
            <a:off x="5653952" y="1307129"/>
            <a:ext cx="38230" cy="7398005"/>
          </a:xfrm>
          <a:custGeom>
            <a:avLst/>
            <a:gdLst/>
            <a:ahLst/>
            <a:cxnLst/>
            <a:rect l="l" t="t" r="r" b="b"/>
            <a:pathLst>
              <a:path w="38230" h="7398005">
                <a:moveTo>
                  <a:pt x="38230" y="0"/>
                </a:moveTo>
                <a:lnTo>
                  <a:pt x="38230" y="0"/>
                </a:lnTo>
                <a:lnTo>
                  <a:pt x="38230" y="7398005"/>
                </a:lnTo>
                <a:lnTo>
                  <a:pt x="38230" y="7398005"/>
                </a:lnTo>
                <a:cubicBezTo>
                  <a:pt x="17116" y="7398005"/>
                  <a:pt x="0" y="7380889"/>
                  <a:pt x="0" y="7359776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2" name="Shape 40"/>
          <p:cNvSpPr/>
          <p:nvPr/>
        </p:nvSpPr>
        <p:spPr>
          <a:xfrm>
            <a:off x="5869131" y="1535757"/>
            <a:ext cx="196118" cy="196118"/>
          </a:xfrm>
          <a:custGeom>
            <a:avLst/>
            <a:gdLst/>
            <a:ahLst/>
            <a:cxnLst/>
            <a:rect l="l" t="t" r="r" b="b"/>
            <a:pathLst>
              <a:path w="196118" h="196118">
                <a:moveTo>
                  <a:pt x="98059" y="196118"/>
                </a:moveTo>
                <a:cubicBezTo>
                  <a:pt x="152179" y="196118"/>
                  <a:pt x="196118" y="152179"/>
                  <a:pt x="196118" y="98059"/>
                </a:cubicBezTo>
                <a:cubicBezTo>
                  <a:pt x="196118" y="43939"/>
                  <a:pt x="152179" y="0"/>
                  <a:pt x="98059" y="0"/>
                </a:cubicBezTo>
                <a:cubicBezTo>
                  <a:pt x="43939" y="0"/>
                  <a:pt x="0" y="43939"/>
                  <a:pt x="0" y="98059"/>
                </a:cubicBezTo>
                <a:cubicBezTo>
                  <a:pt x="0" y="152179"/>
                  <a:pt x="43939" y="196118"/>
                  <a:pt x="98059" y="196118"/>
                </a:cubicBezTo>
                <a:close/>
                <a:moveTo>
                  <a:pt x="98059" y="52094"/>
                </a:moveTo>
                <a:cubicBezTo>
                  <a:pt x="103153" y="52094"/>
                  <a:pt x="107252" y="56192"/>
                  <a:pt x="107252" y="61287"/>
                </a:cubicBezTo>
                <a:lnTo>
                  <a:pt x="107252" y="104188"/>
                </a:lnTo>
                <a:cubicBezTo>
                  <a:pt x="107252" y="109282"/>
                  <a:pt x="103153" y="113381"/>
                  <a:pt x="98059" y="113381"/>
                </a:cubicBezTo>
                <a:cubicBezTo>
                  <a:pt x="92965" y="113381"/>
                  <a:pt x="88866" y="109282"/>
                  <a:pt x="88866" y="104188"/>
                </a:cubicBezTo>
                <a:lnTo>
                  <a:pt x="88866" y="61287"/>
                </a:lnTo>
                <a:cubicBezTo>
                  <a:pt x="88866" y="56192"/>
                  <a:pt x="92965" y="52094"/>
                  <a:pt x="98059" y="52094"/>
                </a:cubicBezTo>
                <a:close/>
                <a:moveTo>
                  <a:pt x="87832" y="134831"/>
                </a:moveTo>
                <a:cubicBezTo>
                  <a:pt x="87599" y="131035"/>
                  <a:pt x="89492" y="127423"/>
                  <a:pt x="92747" y="125455"/>
                </a:cubicBezTo>
                <a:cubicBezTo>
                  <a:pt x="96001" y="123486"/>
                  <a:pt x="100079" y="123486"/>
                  <a:pt x="103333" y="125455"/>
                </a:cubicBezTo>
                <a:cubicBezTo>
                  <a:pt x="106587" y="127423"/>
                  <a:pt x="108481" y="131035"/>
                  <a:pt x="108248" y="134831"/>
                </a:cubicBezTo>
                <a:cubicBezTo>
                  <a:pt x="108481" y="138627"/>
                  <a:pt x="106587" y="142239"/>
                  <a:pt x="103333" y="144208"/>
                </a:cubicBezTo>
                <a:cubicBezTo>
                  <a:pt x="100079" y="146176"/>
                  <a:pt x="96001" y="146176"/>
                  <a:pt x="92747" y="144208"/>
                </a:cubicBezTo>
                <a:cubicBezTo>
                  <a:pt x="89492" y="142239"/>
                  <a:pt x="87599" y="138627"/>
                  <a:pt x="87832" y="134831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3" name="Text 41"/>
          <p:cNvSpPr/>
          <p:nvPr/>
        </p:nvSpPr>
        <p:spPr>
          <a:xfrm>
            <a:off x="6179460" y="1481402"/>
            <a:ext cx="2157298" cy="30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问题3: 字符集/时区异常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847340" y="1917007"/>
            <a:ext cx="4597877" cy="784472"/>
          </a:xfrm>
          <a:custGeom>
            <a:avLst/>
            <a:gdLst/>
            <a:ahLst/>
            <a:cxnLst/>
            <a:rect l="l" t="t" r="r" b="b"/>
            <a:pathLst>
              <a:path w="4597877" h="784472">
                <a:moveTo>
                  <a:pt x="43585" y="0"/>
                </a:moveTo>
                <a:lnTo>
                  <a:pt x="4554291" y="0"/>
                </a:lnTo>
                <a:cubicBezTo>
                  <a:pt x="4578363" y="0"/>
                  <a:pt x="4597877" y="19514"/>
                  <a:pt x="4597877" y="43585"/>
                </a:cubicBezTo>
                <a:lnTo>
                  <a:pt x="4597877" y="740887"/>
                </a:lnTo>
                <a:cubicBezTo>
                  <a:pt x="4597877" y="764958"/>
                  <a:pt x="4578363" y="784472"/>
                  <a:pt x="4554291" y="784472"/>
                </a:cubicBezTo>
                <a:lnTo>
                  <a:pt x="43585" y="784472"/>
                </a:lnTo>
                <a:cubicBezTo>
                  <a:pt x="19514" y="784472"/>
                  <a:pt x="0" y="764958"/>
                  <a:pt x="0" y="740887"/>
                </a:cubicBezTo>
                <a:lnTo>
                  <a:pt x="0" y="43585"/>
                </a:lnTo>
                <a:cubicBezTo>
                  <a:pt x="0" y="19530"/>
                  <a:pt x="19530" y="0"/>
                  <a:pt x="43585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5978007" y="2047678"/>
            <a:ext cx="4423550" cy="261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3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现象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978007" y="2352469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中文入库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乱码</a:t>
            </a: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，时间偏差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8小时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847340" y="2831533"/>
            <a:ext cx="4597877" cy="784472"/>
          </a:xfrm>
          <a:custGeom>
            <a:avLst/>
            <a:gdLst/>
            <a:ahLst/>
            <a:cxnLst/>
            <a:rect l="l" t="t" r="r" b="b"/>
            <a:pathLst>
              <a:path w="4597877" h="784472">
                <a:moveTo>
                  <a:pt x="43585" y="0"/>
                </a:moveTo>
                <a:lnTo>
                  <a:pt x="4554291" y="0"/>
                </a:lnTo>
                <a:cubicBezTo>
                  <a:pt x="4578363" y="0"/>
                  <a:pt x="4597877" y="19514"/>
                  <a:pt x="4597877" y="43585"/>
                </a:cubicBezTo>
                <a:lnTo>
                  <a:pt x="4597877" y="740887"/>
                </a:lnTo>
                <a:cubicBezTo>
                  <a:pt x="4597877" y="764958"/>
                  <a:pt x="4578363" y="784472"/>
                  <a:pt x="4554291" y="784472"/>
                </a:cubicBezTo>
                <a:lnTo>
                  <a:pt x="43585" y="784472"/>
                </a:lnTo>
                <a:cubicBezTo>
                  <a:pt x="19514" y="784472"/>
                  <a:pt x="0" y="764958"/>
                  <a:pt x="0" y="740887"/>
                </a:cubicBezTo>
                <a:lnTo>
                  <a:pt x="0" y="43585"/>
                </a:lnTo>
                <a:cubicBezTo>
                  <a:pt x="0" y="19530"/>
                  <a:pt x="19530" y="0"/>
                  <a:pt x="43585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5978007" y="2962198"/>
            <a:ext cx="4423550" cy="261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3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定位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978007" y="3266994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9" dirty="0">
                <a:solidFill>
                  <a:srgbClr val="E2E8F0">
                    <a:alpha val="90000"/>
                  </a:srgbClr>
                </a:solidFill>
                <a:highlight>
                  <a:srgbClr val="1A202C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SHOW VARIABLES </a:t>
            </a: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查看字符集和时区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847340" y="3746058"/>
            <a:ext cx="4597877" cy="784472"/>
          </a:xfrm>
          <a:custGeom>
            <a:avLst/>
            <a:gdLst/>
            <a:ahLst/>
            <a:cxnLst/>
            <a:rect l="l" t="t" r="r" b="b"/>
            <a:pathLst>
              <a:path w="4597877" h="784472">
                <a:moveTo>
                  <a:pt x="43585" y="0"/>
                </a:moveTo>
                <a:lnTo>
                  <a:pt x="4554291" y="0"/>
                </a:lnTo>
                <a:cubicBezTo>
                  <a:pt x="4578363" y="0"/>
                  <a:pt x="4597877" y="19514"/>
                  <a:pt x="4597877" y="43585"/>
                </a:cubicBezTo>
                <a:lnTo>
                  <a:pt x="4597877" y="740887"/>
                </a:lnTo>
                <a:cubicBezTo>
                  <a:pt x="4597877" y="764958"/>
                  <a:pt x="4578363" y="784472"/>
                  <a:pt x="4554291" y="784472"/>
                </a:cubicBezTo>
                <a:lnTo>
                  <a:pt x="43585" y="784472"/>
                </a:lnTo>
                <a:cubicBezTo>
                  <a:pt x="19514" y="784472"/>
                  <a:pt x="0" y="764958"/>
                  <a:pt x="0" y="740887"/>
                </a:cubicBezTo>
                <a:lnTo>
                  <a:pt x="0" y="43585"/>
                </a:lnTo>
                <a:cubicBezTo>
                  <a:pt x="0" y="19530"/>
                  <a:pt x="19530" y="0"/>
                  <a:pt x="43585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5978007" y="3876724"/>
            <a:ext cx="4423550" cy="261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3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根因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978007" y="4181514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MySQL默认字符集/时区与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应用不一致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847340" y="4660584"/>
            <a:ext cx="4597877" cy="784472"/>
          </a:xfrm>
          <a:custGeom>
            <a:avLst/>
            <a:gdLst/>
            <a:ahLst/>
            <a:cxnLst/>
            <a:rect l="l" t="t" r="r" b="b"/>
            <a:pathLst>
              <a:path w="4597877" h="784472">
                <a:moveTo>
                  <a:pt x="43585" y="0"/>
                </a:moveTo>
                <a:lnTo>
                  <a:pt x="4554291" y="0"/>
                </a:lnTo>
                <a:cubicBezTo>
                  <a:pt x="4578363" y="0"/>
                  <a:pt x="4597877" y="19514"/>
                  <a:pt x="4597877" y="43585"/>
                </a:cubicBezTo>
                <a:lnTo>
                  <a:pt x="4597877" y="740887"/>
                </a:lnTo>
                <a:cubicBezTo>
                  <a:pt x="4597877" y="764958"/>
                  <a:pt x="4578363" y="784472"/>
                  <a:pt x="4554291" y="784472"/>
                </a:cubicBezTo>
                <a:lnTo>
                  <a:pt x="43585" y="784472"/>
                </a:lnTo>
                <a:cubicBezTo>
                  <a:pt x="19514" y="784472"/>
                  <a:pt x="0" y="764958"/>
                  <a:pt x="0" y="740887"/>
                </a:cubicBezTo>
                <a:lnTo>
                  <a:pt x="0" y="43585"/>
                </a:lnTo>
                <a:cubicBezTo>
                  <a:pt x="0" y="19530"/>
                  <a:pt x="19530" y="0"/>
                  <a:pt x="43585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5978007" y="4791249"/>
            <a:ext cx="4423550" cy="261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3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978007" y="5096040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环境变量设置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utf8mb4</a:t>
            </a: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</a:t>
            </a:r>
            <a:r>
              <a:rPr lang="en-US" sz="1201" b="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Asia/Shanghai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10853032" y="1307129"/>
            <a:ext cx="4965646" cy="3442960"/>
          </a:xfrm>
          <a:custGeom>
            <a:avLst/>
            <a:gdLst/>
            <a:ahLst/>
            <a:cxnLst/>
            <a:rect l="l" t="t" r="r" b="b"/>
            <a:pathLst>
              <a:path w="4965646" h="3442960">
                <a:moveTo>
                  <a:pt x="38230" y="0"/>
                </a:moveTo>
                <a:lnTo>
                  <a:pt x="4878470" y="0"/>
                </a:lnTo>
                <a:cubicBezTo>
                  <a:pt x="4926616" y="0"/>
                  <a:pt x="4965646" y="39030"/>
                  <a:pt x="4965646" y="87176"/>
                </a:cubicBezTo>
                <a:lnTo>
                  <a:pt x="4965646" y="3355784"/>
                </a:lnTo>
                <a:cubicBezTo>
                  <a:pt x="4965646" y="3403930"/>
                  <a:pt x="4926616" y="3442960"/>
                  <a:pt x="4878470" y="3442960"/>
                </a:cubicBezTo>
                <a:lnTo>
                  <a:pt x="38230" y="3442960"/>
                </a:lnTo>
                <a:cubicBezTo>
                  <a:pt x="17116" y="3442960"/>
                  <a:pt x="0" y="3425844"/>
                  <a:pt x="0" y="3404730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57" name="Shape 55"/>
          <p:cNvSpPr/>
          <p:nvPr/>
        </p:nvSpPr>
        <p:spPr>
          <a:xfrm>
            <a:off x="10853032" y="1307129"/>
            <a:ext cx="38230" cy="3442960"/>
          </a:xfrm>
          <a:custGeom>
            <a:avLst/>
            <a:gdLst/>
            <a:ahLst/>
            <a:cxnLst/>
            <a:rect l="l" t="t" r="r" b="b"/>
            <a:pathLst>
              <a:path w="38230" h="3442960">
                <a:moveTo>
                  <a:pt x="38230" y="0"/>
                </a:moveTo>
                <a:lnTo>
                  <a:pt x="38230" y="0"/>
                </a:lnTo>
                <a:lnTo>
                  <a:pt x="38230" y="3442960"/>
                </a:lnTo>
                <a:lnTo>
                  <a:pt x="38230" y="3442960"/>
                </a:lnTo>
                <a:cubicBezTo>
                  <a:pt x="17116" y="3442960"/>
                  <a:pt x="0" y="3425844"/>
                  <a:pt x="0" y="3404730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8" name="Shape 56"/>
          <p:cNvSpPr/>
          <p:nvPr/>
        </p:nvSpPr>
        <p:spPr>
          <a:xfrm>
            <a:off x="11068210" y="1535757"/>
            <a:ext cx="196118" cy="196118"/>
          </a:xfrm>
          <a:custGeom>
            <a:avLst/>
            <a:gdLst/>
            <a:ahLst/>
            <a:cxnLst/>
            <a:rect l="l" t="t" r="r" b="b"/>
            <a:pathLst>
              <a:path w="196118" h="196118">
                <a:moveTo>
                  <a:pt x="98059" y="196118"/>
                </a:moveTo>
                <a:cubicBezTo>
                  <a:pt x="152179" y="196118"/>
                  <a:pt x="196118" y="152179"/>
                  <a:pt x="196118" y="98059"/>
                </a:cubicBezTo>
                <a:cubicBezTo>
                  <a:pt x="196118" y="43939"/>
                  <a:pt x="152179" y="0"/>
                  <a:pt x="98059" y="0"/>
                </a:cubicBezTo>
                <a:cubicBezTo>
                  <a:pt x="43939" y="0"/>
                  <a:pt x="0" y="43939"/>
                  <a:pt x="0" y="98059"/>
                </a:cubicBezTo>
                <a:cubicBezTo>
                  <a:pt x="0" y="152179"/>
                  <a:pt x="43939" y="196118"/>
                  <a:pt x="98059" y="196118"/>
                </a:cubicBezTo>
                <a:close/>
                <a:moveTo>
                  <a:pt x="88866" y="131767"/>
                </a:moveTo>
                <a:lnTo>
                  <a:pt x="88866" y="107252"/>
                </a:lnTo>
                <a:lnTo>
                  <a:pt x="64351" y="107252"/>
                </a:lnTo>
                <a:cubicBezTo>
                  <a:pt x="59257" y="107252"/>
                  <a:pt x="55158" y="103153"/>
                  <a:pt x="55158" y="98059"/>
                </a:cubicBezTo>
                <a:cubicBezTo>
                  <a:pt x="55158" y="92965"/>
                  <a:pt x="59257" y="88866"/>
                  <a:pt x="64351" y="88866"/>
                </a:cubicBezTo>
                <a:lnTo>
                  <a:pt x="88866" y="88866"/>
                </a:lnTo>
                <a:lnTo>
                  <a:pt x="88866" y="64351"/>
                </a:lnTo>
                <a:cubicBezTo>
                  <a:pt x="88866" y="59257"/>
                  <a:pt x="92965" y="55158"/>
                  <a:pt x="98059" y="55158"/>
                </a:cubicBezTo>
                <a:cubicBezTo>
                  <a:pt x="103153" y="55158"/>
                  <a:pt x="107252" y="59257"/>
                  <a:pt x="107252" y="64351"/>
                </a:cubicBezTo>
                <a:lnTo>
                  <a:pt x="107252" y="88866"/>
                </a:lnTo>
                <a:lnTo>
                  <a:pt x="131767" y="88866"/>
                </a:lnTo>
                <a:cubicBezTo>
                  <a:pt x="136861" y="88866"/>
                  <a:pt x="140960" y="92965"/>
                  <a:pt x="140960" y="98059"/>
                </a:cubicBezTo>
                <a:cubicBezTo>
                  <a:pt x="140960" y="103153"/>
                  <a:pt x="136861" y="107252"/>
                  <a:pt x="131767" y="107252"/>
                </a:cubicBezTo>
                <a:lnTo>
                  <a:pt x="107252" y="107252"/>
                </a:lnTo>
                <a:lnTo>
                  <a:pt x="107252" y="131767"/>
                </a:lnTo>
                <a:cubicBezTo>
                  <a:pt x="107252" y="136861"/>
                  <a:pt x="103153" y="140960"/>
                  <a:pt x="98059" y="140960"/>
                </a:cubicBezTo>
                <a:cubicBezTo>
                  <a:pt x="92965" y="140960"/>
                  <a:pt x="88866" y="136861"/>
                  <a:pt x="88866" y="131767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9" name="Text 57"/>
          <p:cNvSpPr/>
          <p:nvPr/>
        </p:nvSpPr>
        <p:spPr>
          <a:xfrm>
            <a:off x="11378539" y="1481402"/>
            <a:ext cx="1775957" cy="30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加分项: 日志与监控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1046419" y="1917007"/>
            <a:ext cx="4597877" cy="1263871"/>
          </a:xfrm>
          <a:custGeom>
            <a:avLst/>
            <a:gdLst/>
            <a:ahLst/>
            <a:cxnLst/>
            <a:rect l="l" t="t" r="r" b="b"/>
            <a:pathLst>
              <a:path w="4597877" h="1263871">
                <a:moveTo>
                  <a:pt x="43578" y="0"/>
                </a:moveTo>
                <a:lnTo>
                  <a:pt x="4554298" y="0"/>
                </a:lnTo>
                <a:cubicBezTo>
                  <a:pt x="4578366" y="0"/>
                  <a:pt x="4597877" y="19511"/>
                  <a:pt x="4597877" y="43578"/>
                </a:cubicBezTo>
                <a:lnTo>
                  <a:pt x="4597877" y="1220293"/>
                </a:lnTo>
                <a:cubicBezTo>
                  <a:pt x="4597877" y="1244361"/>
                  <a:pt x="4578366" y="1263871"/>
                  <a:pt x="4554298" y="1263871"/>
                </a:cubicBezTo>
                <a:lnTo>
                  <a:pt x="43578" y="1263871"/>
                </a:lnTo>
                <a:cubicBezTo>
                  <a:pt x="19511" y="1263871"/>
                  <a:pt x="0" y="1244361"/>
                  <a:pt x="0" y="1220293"/>
                </a:cubicBezTo>
                <a:lnTo>
                  <a:pt x="0" y="43578"/>
                </a:lnTo>
                <a:cubicBezTo>
                  <a:pt x="0" y="19527"/>
                  <a:pt x="19527" y="0"/>
                  <a:pt x="43578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61" name="Text 59"/>
          <p:cNvSpPr/>
          <p:nvPr/>
        </p:nvSpPr>
        <p:spPr>
          <a:xfrm>
            <a:off x="11177087" y="2047678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日志查看方法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11177087" y="2347090"/>
            <a:ext cx="1309066" cy="152918"/>
          </a:xfrm>
          <a:custGeom>
            <a:avLst/>
            <a:gdLst/>
            <a:ahLst/>
            <a:cxnLst/>
            <a:rect l="l" t="t" r="r" b="b"/>
            <a:pathLst>
              <a:path w="1309066" h="152918">
                <a:moveTo>
                  <a:pt x="43582" y="0"/>
                </a:moveTo>
                <a:lnTo>
                  <a:pt x="1265484" y="0"/>
                </a:lnTo>
                <a:cubicBezTo>
                  <a:pt x="1289554" y="0"/>
                  <a:pt x="1309066" y="19512"/>
                  <a:pt x="1309066" y="43582"/>
                </a:cubicBezTo>
                <a:lnTo>
                  <a:pt x="1309066" y="109337"/>
                </a:lnTo>
                <a:cubicBezTo>
                  <a:pt x="1309066" y="133406"/>
                  <a:pt x="1289554" y="152918"/>
                  <a:pt x="1265484" y="152918"/>
                </a:cubicBezTo>
                <a:lnTo>
                  <a:pt x="43582" y="152918"/>
                </a:lnTo>
                <a:cubicBezTo>
                  <a:pt x="19512" y="152918"/>
                  <a:pt x="0" y="133406"/>
                  <a:pt x="0" y="109337"/>
                </a:cubicBezTo>
                <a:lnTo>
                  <a:pt x="0" y="43582"/>
                </a:lnTo>
                <a:cubicBezTo>
                  <a:pt x="0" y="19528"/>
                  <a:pt x="19528" y="0"/>
                  <a:pt x="43582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63" name="Text 61"/>
          <p:cNvSpPr/>
          <p:nvPr/>
        </p:nvSpPr>
        <p:spPr>
          <a:xfrm>
            <a:off x="11177087" y="2347090"/>
            <a:ext cx="1374439" cy="152918"/>
          </a:xfrm>
          <a:prstGeom prst="rect">
            <a:avLst/>
          </a:prstGeom>
          <a:noFill/>
          <a:ln/>
        </p:spPr>
        <p:txBody>
          <a:bodyPr wrap="square" lIns="43582" tIns="0" rIns="43582" bIns="0" rtlCol="0" anchor="ctr"/>
          <a:lstStyle/>
          <a:p>
            <a:pPr>
              <a:lnSpc>
                <a:spcPct val="110000"/>
              </a:lnSpc>
            </a:pPr>
            <a:r>
              <a:rPr lang="en-US" sz="1029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logs -f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1177087" y="2608277"/>
            <a:ext cx="1165257" cy="152918"/>
          </a:xfrm>
          <a:custGeom>
            <a:avLst/>
            <a:gdLst/>
            <a:ahLst/>
            <a:cxnLst/>
            <a:rect l="l" t="t" r="r" b="b"/>
            <a:pathLst>
              <a:path w="1165257" h="152918">
                <a:moveTo>
                  <a:pt x="43582" y="0"/>
                </a:moveTo>
                <a:lnTo>
                  <a:pt x="1121675" y="0"/>
                </a:lnTo>
                <a:cubicBezTo>
                  <a:pt x="1145745" y="0"/>
                  <a:pt x="1165257" y="19512"/>
                  <a:pt x="1165257" y="43582"/>
                </a:cubicBezTo>
                <a:lnTo>
                  <a:pt x="1165257" y="109337"/>
                </a:lnTo>
                <a:cubicBezTo>
                  <a:pt x="1165257" y="133406"/>
                  <a:pt x="1145745" y="152918"/>
                  <a:pt x="1121675" y="152918"/>
                </a:cubicBezTo>
                <a:lnTo>
                  <a:pt x="43582" y="152918"/>
                </a:lnTo>
                <a:cubicBezTo>
                  <a:pt x="19512" y="152918"/>
                  <a:pt x="0" y="133406"/>
                  <a:pt x="0" y="109337"/>
                </a:cubicBezTo>
                <a:lnTo>
                  <a:pt x="0" y="43582"/>
                </a:lnTo>
                <a:cubicBezTo>
                  <a:pt x="0" y="19528"/>
                  <a:pt x="19528" y="0"/>
                  <a:pt x="43582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65" name="Text 63"/>
          <p:cNvSpPr/>
          <p:nvPr/>
        </p:nvSpPr>
        <p:spPr>
          <a:xfrm>
            <a:off x="11177087" y="2608277"/>
            <a:ext cx="1230629" cy="152918"/>
          </a:xfrm>
          <a:prstGeom prst="rect">
            <a:avLst/>
          </a:prstGeom>
          <a:noFill/>
          <a:ln/>
        </p:spPr>
        <p:txBody>
          <a:bodyPr wrap="square" lIns="43582" tIns="0" rIns="43582" bIns="0" rtlCol="0" anchor="ctr"/>
          <a:lstStyle/>
          <a:p>
            <a:pPr>
              <a:lnSpc>
                <a:spcPct val="110000"/>
              </a:lnSpc>
            </a:pPr>
            <a:r>
              <a:rPr lang="en-US" sz="1029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logs --tail=200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177087" y="2831235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volumes映射到宿主机持久化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11046419" y="3310299"/>
            <a:ext cx="4597877" cy="1263871"/>
          </a:xfrm>
          <a:custGeom>
            <a:avLst/>
            <a:gdLst/>
            <a:ahLst/>
            <a:cxnLst/>
            <a:rect l="l" t="t" r="r" b="b"/>
            <a:pathLst>
              <a:path w="4597877" h="1263871">
                <a:moveTo>
                  <a:pt x="43578" y="0"/>
                </a:moveTo>
                <a:lnTo>
                  <a:pt x="4554298" y="0"/>
                </a:lnTo>
                <a:cubicBezTo>
                  <a:pt x="4578366" y="0"/>
                  <a:pt x="4597877" y="19511"/>
                  <a:pt x="4597877" y="43578"/>
                </a:cubicBezTo>
                <a:lnTo>
                  <a:pt x="4597877" y="1220293"/>
                </a:lnTo>
                <a:cubicBezTo>
                  <a:pt x="4597877" y="1244361"/>
                  <a:pt x="4578366" y="1263871"/>
                  <a:pt x="4554298" y="1263871"/>
                </a:cubicBezTo>
                <a:lnTo>
                  <a:pt x="43578" y="1263871"/>
                </a:lnTo>
                <a:cubicBezTo>
                  <a:pt x="19511" y="1263871"/>
                  <a:pt x="0" y="1244361"/>
                  <a:pt x="0" y="1220293"/>
                </a:cubicBezTo>
                <a:lnTo>
                  <a:pt x="0" y="43578"/>
                </a:lnTo>
                <a:cubicBezTo>
                  <a:pt x="0" y="19527"/>
                  <a:pt x="19527" y="0"/>
                  <a:pt x="43578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11177087" y="3440965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简单监控思路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1177087" y="3702152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9" dirty="0">
                <a:solidFill>
                  <a:srgbClr val="E2E8F0">
                    <a:alpha val="90000"/>
                  </a:srgbClr>
                </a:solidFill>
                <a:highlight>
                  <a:srgbClr val="1A202C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stats </a:t>
            </a: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查看资源占用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11177087" y="3963340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9" dirty="0">
                <a:solidFill>
                  <a:srgbClr val="E2E8F0">
                    <a:alpha val="90000"/>
                  </a:srgbClr>
                </a:solidFill>
                <a:highlight>
                  <a:srgbClr val="1A202C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ps </a:t>
            </a: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查看容器状态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11177087" y="4224527"/>
            <a:ext cx="4412654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健康检查状态监控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10853032" y="4921468"/>
            <a:ext cx="4965646" cy="2179088"/>
          </a:xfrm>
          <a:custGeom>
            <a:avLst/>
            <a:gdLst/>
            <a:ahLst/>
            <a:cxnLst/>
            <a:rect l="l" t="t" r="r" b="b"/>
            <a:pathLst>
              <a:path w="4965646" h="2179088">
                <a:moveTo>
                  <a:pt x="38230" y="0"/>
                </a:moveTo>
                <a:lnTo>
                  <a:pt x="4878482" y="0"/>
                </a:lnTo>
                <a:cubicBezTo>
                  <a:pt x="4926621" y="0"/>
                  <a:pt x="4965646" y="39024"/>
                  <a:pt x="4965646" y="87164"/>
                </a:cubicBezTo>
                <a:lnTo>
                  <a:pt x="4965646" y="2091925"/>
                </a:lnTo>
                <a:cubicBezTo>
                  <a:pt x="4965646" y="2140064"/>
                  <a:pt x="4926621" y="2179088"/>
                  <a:pt x="4878482" y="2179088"/>
                </a:cubicBezTo>
                <a:lnTo>
                  <a:pt x="38230" y="2179088"/>
                </a:lnTo>
                <a:cubicBezTo>
                  <a:pt x="17116" y="2179088"/>
                  <a:pt x="0" y="2161972"/>
                  <a:pt x="0" y="2140859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73" name="Shape 71"/>
          <p:cNvSpPr/>
          <p:nvPr/>
        </p:nvSpPr>
        <p:spPr>
          <a:xfrm>
            <a:off x="10853032" y="4921468"/>
            <a:ext cx="38230" cy="2179088"/>
          </a:xfrm>
          <a:custGeom>
            <a:avLst/>
            <a:gdLst/>
            <a:ahLst/>
            <a:cxnLst/>
            <a:rect l="l" t="t" r="r" b="b"/>
            <a:pathLst>
              <a:path w="38230" h="2179088">
                <a:moveTo>
                  <a:pt x="38230" y="0"/>
                </a:moveTo>
                <a:lnTo>
                  <a:pt x="38230" y="0"/>
                </a:lnTo>
                <a:lnTo>
                  <a:pt x="38230" y="2179088"/>
                </a:lnTo>
                <a:lnTo>
                  <a:pt x="38230" y="2179088"/>
                </a:lnTo>
                <a:cubicBezTo>
                  <a:pt x="17116" y="2179088"/>
                  <a:pt x="0" y="2161972"/>
                  <a:pt x="0" y="2140859"/>
                </a:cubicBezTo>
                <a:lnTo>
                  <a:pt x="0" y="38230"/>
                </a:lnTo>
                <a:cubicBezTo>
                  <a:pt x="0" y="17130"/>
                  <a:pt x="17130" y="0"/>
                  <a:pt x="3823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74" name="Shape 72"/>
          <p:cNvSpPr/>
          <p:nvPr/>
        </p:nvSpPr>
        <p:spPr>
          <a:xfrm>
            <a:off x="11068210" y="5150102"/>
            <a:ext cx="196118" cy="196118"/>
          </a:xfrm>
          <a:custGeom>
            <a:avLst/>
            <a:gdLst/>
            <a:ahLst/>
            <a:cxnLst/>
            <a:rect l="l" t="t" r="r" b="b"/>
            <a:pathLst>
              <a:path w="196118" h="196118">
                <a:moveTo>
                  <a:pt x="152643" y="4673"/>
                </a:moveTo>
                <a:lnTo>
                  <a:pt x="118858" y="38458"/>
                </a:lnTo>
                <a:lnTo>
                  <a:pt x="157660" y="77260"/>
                </a:lnTo>
                <a:lnTo>
                  <a:pt x="191445" y="43475"/>
                </a:lnTo>
                <a:cubicBezTo>
                  <a:pt x="194433" y="40449"/>
                  <a:pt x="196118" y="36389"/>
                  <a:pt x="196118" y="32176"/>
                </a:cubicBezTo>
                <a:cubicBezTo>
                  <a:pt x="196118" y="27962"/>
                  <a:pt x="194433" y="23902"/>
                  <a:pt x="191445" y="20876"/>
                </a:cubicBezTo>
                <a:lnTo>
                  <a:pt x="175242" y="4673"/>
                </a:lnTo>
                <a:cubicBezTo>
                  <a:pt x="172216" y="1685"/>
                  <a:pt x="168156" y="0"/>
                  <a:pt x="163942" y="0"/>
                </a:cubicBezTo>
                <a:cubicBezTo>
                  <a:pt x="159729" y="0"/>
                  <a:pt x="155669" y="1685"/>
                  <a:pt x="152643" y="4673"/>
                </a:cubicBezTo>
                <a:close/>
                <a:moveTo>
                  <a:pt x="105873" y="51443"/>
                </a:moveTo>
                <a:lnTo>
                  <a:pt x="4673" y="152643"/>
                </a:lnTo>
                <a:cubicBezTo>
                  <a:pt x="1685" y="155669"/>
                  <a:pt x="0" y="159729"/>
                  <a:pt x="0" y="163942"/>
                </a:cubicBezTo>
                <a:cubicBezTo>
                  <a:pt x="0" y="168156"/>
                  <a:pt x="1685" y="172216"/>
                  <a:pt x="4673" y="175242"/>
                </a:cubicBezTo>
                <a:lnTo>
                  <a:pt x="20876" y="191445"/>
                </a:lnTo>
                <a:cubicBezTo>
                  <a:pt x="23902" y="194433"/>
                  <a:pt x="27962" y="196118"/>
                  <a:pt x="32176" y="196118"/>
                </a:cubicBezTo>
                <a:cubicBezTo>
                  <a:pt x="36389" y="196118"/>
                  <a:pt x="40449" y="194433"/>
                  <a:pt x="43475" y="191445"/>
                </a:cubicBezTo>
                <a:lnTo>
                  <a:pt x="144675" y="90245"/>
                </a:lnTo>
                <a:lnTo>
                  <a:pt x="105873" y="51443"/>
                </a:ln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75" name="Text 73"/>
          <p:cNvSpPr/>
          <p:nvPr/>
        </p:nvSpPr>
        <p:spPr>
          <a:xfrm>
            <a:off x="11378539" y="5095742"/>
            <a:ext cx="882531" cy="30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一键脚本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11046419" y="5531352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77" name="Text 75"/>
          <p:cNvSpPr/>
          <p:nvPr/>
        </p:nvSpPr>
        <p:spPr>
          <a:xfrm>
            <a:off x="11133482" y="5618415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start.sh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11133482" y="5917827"/>
            <a:ext cx="1021448" cy="152918"/>
          </a:xfrm>
          <a:custGeom>
            <a:avLst/>
            <a:gdLst/>
            <a:ahLst/>
            <a:cxnLst/>
            <a:rect l="l" t="t" r="r" b="b"/>
            <a:pathLst>
              <a:path w="1021448" h="152918">
                <a:moveTo>
                  <a:pt x="43582" y="0"/>
                </a:moveTo>
                <a:lnTo>
                  <a:pt x="977866" y="0"/>
                </a:lnTo>
                <a:cubicBezTo>
                  <a:pt x="1001935" y="0"/>
                  <a:pt x="1021448" y="19512"/>
                  <a:pt x="1021448" y="43582"/>
                </a:cubicBezTo>
                <a:lnTo>
                  <a:pt x="1021448" y="109337"/>
                </a:lnTo>
                <a:cubicBezTo>
                  <a:pt x="1021448" y="133406"/>
                  <a:pt x="1001935" y="152918"/>
                  <a:pt x="977866" y="152918"/>
                </a:cubicBezTo>
                <a:lnTo>
                  <a:pt x="43582" y="152918"/>
                </a:lnTo>
                <a:cubicBezTo>
                  <a:pt x="19512" y="152918"/>
                  <a:pt x="0" y="133406"/>
                  <a:pt x="0" y="109337"/>
                </a:cubicBezTo>
                <a:lnTo>
                  <a:pt x="0" y="43582"/>
                </a:lnTo>
                <a:cubicBezTo>
                  <a:pt x="0" y="19528"/>
                  <a:pt x="19528" y="0"/>
                  <a:pt x="43582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79" name="Text 77"/>
          <p:cNvSpPr/>
          <p:nvPr/>
        </p:nvSpPr>
        <p:spPr>
          <a:xfrm>
            <a:off x="11133482" y="5917827"/>
            <a:ext cx="1086820" cy="152918"/>
          </a:xfrm>
          <a:prstGeom prst="rect">
            <a:avLst/>
          </a:prstGeom>
          <a:noFill/>
          <a:ln/>
        </p:spPr>
        <p:txBody>
          <a:bodyPr wrap="square" lIns="43582" tIns="0" rIns="43582" bIns="0" rtlCol="0" anchor="ctr"/>
          <a:lstStyle/>
          <a:p>
            <a:pPr>
              <a:lnSpc>
                <a:spcPct val="110000"/>
              </a:lnSpc>
            </a:pPr>
            <a:r>
              <a:rPr lang="en-US" sz="1029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 -d --build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11046419" y="6271455"/>
            <a:ext cx="4597877" cy="653727"/>
          </a:xfrm>
          <a:custGeom>
            <a:avLst/>
            <a:gdLst/>
            <a:ahLst/>
            <a:cxnLst/>
            <a:rect l="l" t="t" r="r" b="b"/>
            <a:pathLst>
              <a:path w="4597877" h="653727">
                <a:moveTo>
                  <a:pt x="43584" y="0"/>
                </a:moveTo>
                <a:lnTo>
                  <a:pt x="4554293" y="0"/>
                </a:lnTo>
                <a:cubicBezTo>
                  <a:pt x="4578363" y="0"/>
                  <a:pt x="4597877" y="19513"/>
                  <a:pt x="4597877" y="43584"/>
                </a:cubicBezTo>
                <a:lnTo>
                  <a:pt x="4597877" y="610143"/>
                </a:lnTo>
                <a:cubicBezTo>
                  <a:pt x="4597877" y="634213"/>
                  <a:pt x="4578363" y="653727"/>
                  <a:pt x="4554293" y="653727"/>
                </a:cubicBezTo>
                <a:lnTo>
                  <a:pt x="43584" y="653727"/>
                </a:lnTo>
                <a:cubicBezTo>
                  <a:pt x="19513" y="653727"/>
                  <a:pt x="0" y="634213"/>
                  <a:pt x="0" y="610143"/>
                </a:cubicBezTo>
                <a:lnTo>
                  <a:pt x="0" y="43584"/>
                </a:lnTo>
                <a:cubicBezTo>
                  <a:pt x="0" y="19513"/>
                  <a:pt x="19513" y="0"/>
                  <a:pt x="43584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81" name="Text 79"/>
          <p:cNvSpPr/>
          <p:nvPr/>
        </p:nvSpPr>
        <p:spPr>
          <a:xfrm>
            <a:off x="11133482" y="6358512"/>
            <a:ext cx="4499818" cy="217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1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stop.sh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11133482" y="6657929"/>
            <a:ext cx="374531" cy="152918"/>
          </a:xfrm>
          <a:custGeom>
            <a:avLst/>
            <a:gdLst/>
            <a:ahLst/>
            <a:cxnLst/>
            <a:rect l="l" t="t" r="r" b="b"/>
            <a:pathLst>
              <a:path w="374531" h="152918">
                <a:moveTo>
                  <a:pt x="43582" y="0"/>
                </a:moveTo>
                <a:lnTo>
                  <a:pt x="330949" y="0"/>
                </a:lnTo>
                <a:cubicBezTo>
                  <a:pt x="355019" y="0"/>
                  <a:pt x="374531" y="19512"/>
                  <a:pt x="374531" y="43582"/>
                </a:cubicBezTo>
                <a:lnTo>
                  <a:pt x="374531" y="109337"/>
                </a:lnTo>
                <a:cubicBezTo>
                  <a:pt x="374531" y="133390"/>
                  <a:pt x="355002" y="152918"/>
                  <a:pt x="330949" y="152918"/>
                </a:cubicBezTo>
                <a:lnTo>
                  <a:pt x="43582" y="152918"/>
                </a:lnTo>
                <a:cubicBezTo>
                  <a:pt x="19512" y="152918"/>
                  <a:pt x="0" y="133406"/>
                  <a:pt x="0" y="109337"/>
                </a:cubicBezTo>
                <a:lnTo>
                  <a:pt x="0" y="43582"/>
                </a:lnTo>
                <a:cubicBezTo>
                  <a:pt x="0" y="19528"/>
                  <a:pt x="19528" y="0"/>
                  <a:pt x="43582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83" name="Text 81"/>
          <p:cNvSpPr/>
          <p:nvPr/>
        </p:nvSpPr>
        <p:spPr>
          <a:xfrm>
            <a:off x="11133482" y="6657929"/>
            <a:ext cx="439903" cy="152918"/>
          </a:xfrm>
          <a:prstGeom prst="rect">
            <a:avLst/>
          </a:prstGeom>
          <a:noFill/>
          <a:ln/>
        </p:spPr>
        <p:txBody>
          <a:bodyPr wrap="square" lIns="43582" tIns="0" rIns="43582" bIns="0" rtlCol="0" anchor="ctr"/>
          <a:lstStyle/>
          <a:p>
            <a:pPr>
              <a:lnSpc>
                <a:spcPct val="110000"/>
              </a:lnSpc>
            </a:pPr>
            <a:r>
              <a:rPr lang="en-US" sz="1029" dirty="0">
                <a:solidFill>
                  <a:srgbClr val="E2E8F0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down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7930" y="634826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3" name="Shape 1"/>
          <p:cNvSpPr/>
          <p:nvPr/>
        </p:nvSpPr>
        <p:spPr>
          <a:xfrm>
            <a:off x="603146" y="761721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168170" y="507932"/>
            <a:ext cx="4343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小组分工与个人贡献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68170" y="1015857"/>
            <a:ext cx="420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3197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DIVISION &amp; CONTRIBUTION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13501" y="1529186"/>
            <a:ext cx="15225740" cy="6348440"/>
          </a:xfrm>
          <a:custGeom>
            <a:avLst/>
            <a:gdLst/>
            <a:ahLst/>
            <a:cxnLst/>
            <a:rect l="l" t="t" r="r" b="b"/>
            <a:pathLst>
              <a:path w="15225740" h="6348440">
                <a:moveTo>
                  <a:pt x="101575" y="0"/>
                </a:moveTo>
                <a:lnTo>
                  <a:pt x="15124165" y="0"/>
                </a:lnTo>
                <a:cubicBezTo>
                  <a:pt x="15180264" y="0"/>
                  <a:pt x="15225740" y="45477"/>
                  <a:pt x="15225740" y="101575"/>
                </a:cubicBezTo>
                <a:lnTo>
                  <a:pt x="15225740" y="6246865"/>
                </a:lnTo>
                <a:cubicBezTo>
                  <a:pt x="15225740" y="6302964"/>
                  <a:pt x="15180264" y="6348440"/>
                  <a:pt x="15124165" y="6348440"/>
                </a:cubicBezTo>
                <a:lnTo>
                  <a:pt x="101575" y="6348440"/>
                </a:lnTo>
                <a:cubicBezTo>
                  <a:pt x="45477" y="6348440"/>
                  <a:pt x="0" y="6302964"/>
                  <a:pt x="0" y="6246865"/>
                </a:cubicBezTo>
                <a:lnTo>
                  <a:pt x="0" y="101575"/>
                </a:lnTo>
                <a:cubicBezTo>
                  <a:pt x="0" y="45514"/>
                  <a:pt x="45514" y="0"/>
                  <a:pt x="101575" y="0"/>
                </a:cubicBezTo>
                <a:close/>
              </a:path>
            </a:pathLst>
          </a:custGeom>
          <a:solidFill>
            <a:srgbClr val="2D3748"/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84176" y="1799862"/>
            <a:ext cx="2752781" cy="2511481"/>
          </a:xfrm>
          <a:custGeom>
            <a:avLst/>
            <a:gdLst/>
            <a:ahLst/>
            <a:cxnLst/>
            <a:rect l="l" t="t" r="r" b="b"/>
            <a:pathLst>
              <a:path w="2752781" h="2511481">
                <a:moveTo>
                  <a:pt x="101589" y="0"/>
                </a:moveTo>
                <a:lnTo>
                  <a:pt x="2651191" y="0"/>
                </a:lnTo>
                <a:cubicBezTo>
                  <a:pt x="2707298" y="0"/>
                  <a:pt x="2752781" y="45483"/>
                  <a:pt x="2752781" y="101589"/>
                </a:cubicBezTo>
                <a:lnTo>
                  <a:pt x="2752781" y="2409891"/>
                </a:lnTo>
                <a:cubicBezTo>
                  <a:pt x="2752781" y="2465998"/>
                  <a:pt x="2707298" y="2511481"/>
                  <a:pt x="2651191" y="2511481"/>
                </a:cubicBezTo>
                <a:lnTo>
                  <a:pt x="101589" y="2511481"/>
                </a:lnTo>
                <a:cubicBezTo>
                  <a:pt x="45483" y="2511481"/>
                  <a:pt x="0" y="2465998"/>
                  <a:pt x="0" y="2409891"/>
                </a:cubicBezTo>
                <a:lnTo>
                  <a:pt x="0" y="101589"/>
                </a:lnTo>
                <a:cubicBezTo>
                  <a:pt x="0" y="45521"/>
                  <a:pt x="45521" y="0"/>
                  <a:pt x="101589" y="0"/>
                </a:cubicBezTo>
                <a:close/>
              </a:path>
            </a:pathLst>
          </a:custGeom>
          <a:solidFill>
            <a:srgbClr val="319795"/>
          </a:solidFill>
          <a:ln w="22281">
            <a:solidFill>
              <a:srgbClr val="F6AD55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756346" y="201414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1972190" y="2268103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52698" y="4763"/>
                </a:moveTo>
                <a:cubicBezTo>
                  <a:pt x="192125" y="4763"/>
                  <a:pt x="224135" y="36773"/>
                  <a:pt x="224135" y="76200"/>
                </a:cubicBezTo>
                <a:cubicBezTo>
                  <a:pt x="224135" y="115627"/>
                  <a:pt x="192125" y="147638"/>
                  <a:pt x="152698" y="147638"/>
                </a:cubicBezTo>
                <a:cubicBezTo>
                  <a:pt x="113270" y="147638"/>
                  <a:pt x="81260" y="115627"/>
                  <a:pt x="81260" y="76200"/>
                </a:cubicBezTo>
                <a:cubicBezTo>
                  <a:pt x="81260" y="36773"/>
                  <a:pt x="113270" y="4763"/>
                  <a:pt x="152698" y="4763"/>
                </a:cubicBezTo>
                <a:close/>
                <a:moveTo>
                  <a:pt x="134957" y="180975"/>
                </a:moveTo>
                <a:lnTo>
                  <a:pt x="170319" y="180975"/>
                </a:lnTo>
                <a:lnTo>
                  <a:pt x="171212" y="180975"/>
                </a:lnTo>
                <a:cubicBezTo>
                  <a:pt x="163532" y="196929"/>
                  <a:pt x="166568" y="215622"/>
                  <a:pt x="178058" y="228302"/>
                </a:cubicBezTo>
                <a:cubicBezTo>
                  <a:pt x="166033" y="241578"/>
                  <a:pt x="163294" y="261521"/>
                  <a:pt x="172462" y="277951"/>
                </a:cubicBezTo>
                <a:lnTo>
                  <a:pt x="185857" y="302002"/>
                </a:lnTo>
                <a:cubicBezTo>
                  <a:pt x="186392" y="302955"/>
                  <a:pt x="186988" y="303907"/>
                  <a:pt x="187583" y="304800"/>
                </a:cubicBezTo>
                <a:lnTo>
                  <a:pt x="46494" y="304800"/>
                </a:lnTo>
                <a:cubicBezTo>
                  <a:pt x="36731" y="304800"/>
                  <a:pt x="28813" y="296882"/>
                  <a:pt x="28813" y="287119"/>
                </a:cubicBezTo>
                <a:cubicBezTo>
                  <a:pt x="28813" y="228481"/>
                  <a:pt x="76319" y="180975"/>
                  <a:pt x="134957" y="180975"/>
                </a:cubicBezTo>
                <a:close/>
                <a:moveTo>
                  <a:pt x="257532" y="147399"/>
                </a:moveTo>
                <a:cubicBezTo>
                  <a:pt x="257532" y="139482"/>
                  <a:pt x="263902" y="133112"/>
                  <a:pt x="271820" y="133112"/>
                </a:cubicBezTo>
                <a:lnTo>
                  <a:pt x="300395" y="133112"/>
                </a:lnTo>
                <a:cubicBezTo>
                  <a:pt x="308312" y="133112"/>
                  <a:pt x="314682" y="139482"/>
                  <a:pt x="314682" y="147399"/>
                </a:cubicBezTo>
                <a:lnTo>
                  <a:pt x="314682" y="151031"/>
                </a:lnTo>
                <a:cubicBezTo>
                  <a:pt x="314682" y="162282"/>
                  <a:pt x="329029" y="170557"/>
                  <a:pt x="338792" y="164961"/>
                </a:cubicBezTo>
                <a:lnTo>
                  <a:pt x="341769" y="163235"/>
                </a:lnTo>
                <a:cubicBezTo>
                  <a:pt x="348675" y="159246"/>
                  <a:pt x="357545" y="161687"/>
                  <a:pt x="361414" y="168652"/>
                </a:cubicBezTo>
                <a:lnTo>
                  <a:pt x="374749" y="192584"/>
                </a:lnTo>
                <a:cubicBezTo>
                  <a:pt x="378440" y="199251"/>
                  <a:pt x="376297" y="207585"/>
                  <a:pt x="369868" y="211634"/>
                </a:cubicBezTo>
                <a:lnTo>
                  <a:pt x="367070" y="213360"/>
                </a:lnTo>
                <a:cubicBezTo>
                  <a:pt x="357426" y="219373"/>
                  <a:pt x="357426" y="237113"/>
                  <a:pt x="367070" y="243185"/>
                </a:cubicBezTo>
                <a:lnTo>
                  <a:pt x="369808" y="244912"/>
                </a:lnTo>
                <a:cubicBezTo>
                  <a:pt x="376237" y="248960"/>
                  <a:pt x="378440" y="257294"/>
                  <a:pt x="374749" y="263962"/>
                </a:cubicBezTo>
                <a:lnTo>
                  <a:pt x="361355" y="288012"/>
                </a:lnTo>
                <a:cubicBezTo>
                  <a:pt x="357485" y="294977"/>
                  <a:pt x="348615" y="297478"/>
                  <a:pt x="341709" y="293430"/>
                </a:cubicBezTo>
                <a:lnTo>
                  <a:pt x="338792" y="291703"/>
                </a:lnTo>
                <a:cubicBezTo>
                  <a:pt x="329029" y="286048"/>
                  <a:pt x="314682" y="294382"/>
                  <a:pt x="314682" y="305633"/>
                </a:cubicBezTo>
                <a:lnTo>
                  <a:pt x="314682" y="309265"/>
                </a:lnTo>
                <a:cubicBezTo>
                  <a:pt x="314682" y="317183"/>
                  <a:pt x="308312" y="323552"/>
                  <a:pt x="300395" y="323552"/>
                </a:cubicBezTo>
                <a:lnTo>
                  <a:pt x="271820" y="323552"/>
                </a:lnTo>
                <a:cubicBezTo>
                  <a:pt x="263902" y="323552"/>
                  <a:pt x="257532" y="317183"/>
                  <a:pt x="257532" y="309265"/>
                </a:cubicBezTo>
                <a:lnTo>
                  <a:pt x="257532" y="305753"/>
                </a:lnTo>
                <a:cubicBezTo>
                  <a:pt x="257532" y="294442"/>
                  <a:pt x="243126" y="286107"/>
                  <a:pt x="233303" y="291763"/>
                </a:cubicBezTo>
                <a:lnTo>
                  <a:pt x="230445" y="293430"/>
                </a:lnTo>
                <a:cubicBezTo>
                  <a:pt x="223540" y="297418"/>
                  <a:pt x="214729" y="294977"/>
                  <a:pt x="210800" y="288012"/>
                </a:cubicBezTo>
                <a:lnTo>
                  <a:pt x="197346" y="263962"/>
                </a:lnTo>
                <a:cubicBezTo>
                  <a:pt x="193655" y="257294"/>
                  <a:pt x="195798" y="248900"/>
                  <a:pt x="202287" y="244852"/>
                </a:cubicBezTo>
                <a:lnTo>
                  <a:pt x="204907" y="243245"/>
                </a:lnTo>
                <a:cubicBezTo>
                  <a:pt x="214610" y="237232"/>
                  <a:pt x="214610" y="219373"/>
                  <a:pt x="204907" y="213360"/>
                </a:cubicBezTo>
                <a:lnTo>
                  <a:pt x="202228" y="211693"/>
                </a:lnTo>
                <a:cubicBezTo>
                  <a:pt x="195739" y="207645"/>
                  <a:pt x="193596" y="199251"/>
                  <a:pt x="197287" y="192584"/>
                </a:cubicBezTo>
                <a:lnTo>
                  <a:pt x="210681" y="168593"/>
                </a:lnTo>
                <a:cubicBezTo>
                  <a:pt x="214551" y="161627"/>
                  <a:pt x="223421" y="159187"/>
                  <a:pt x="230267" y="163175"/>
                </a:cubicBezTo>
                <a:lnTo>
                  <a:pt x="233124" y="164842"/>
                </a:lnTo>
                <a:cubicBezTo>
                  <a:pt x="242947" y="170498"/>
                  <a:pt x="257354" y="162163"/>
                  <a:pt x="257354" y="150852"/>
                </a:cubicBezTo>
                <a:lnTo>
                  <a:pt x="257354" y="147340"/>
                </a:lnTo>
                <a:close/>
                <a:moveTo>
                  <a:pt x="317004" y="228481"/>
                </a:moveTo>
                <a:cubicBezTo>
                  <a:pt x="317004" y="211396"/>
                  <a:pt x="303133" y="197525"/>
                  <a:pt x="286048" y="197525"/>
                </a:cubicBezTo>
                <a:cubicBezTo>
                  <a:pt x="268962" y="197525"/>
                  <a:pt x="255091" y="211396"/>
                  <a:pt x="255091" y="228481"/>
                </a:cubicBezTo>
                <a:cubicBezTo>
                  <a:pt x="255091" y="245566"/>
                  <a:pt x="268962" y="259437"/>
                  <a:pt x="286048" y="259437"/>
                </a:cubicBezTo>
                <a:cubicBezTo>
                  <a:pt x="303133" y="259437"/>
                  <a:pt x="317004" y="245566"/>
                  <a:pt x="317004" y="22848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941304" y="2979173"/>
            <a:ext cx="243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何怡康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54004" y="3385276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整体配置整合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998454" y="3791372"/>
            <a:ext cx="2324100" cy="304800"/>
          </a:xfrm>
          <a:custGeom>
            <a:avLst/>
            <a:gdLst/>
            <a:ahLst/>
            <a:cxnLst/>
            <a:rect l="l" t="t" r="r" b="b"/>
            <a:pathLst>
              <a:path w="2324100" h="304800">
                <a:moveTo>
                  <a:pt x="50801" y="0"/>
                </a:moveTo>
                <a:lnTo>
                  <a:pt x="2273299" y="0"/>
                </a:lnTo>
                <a:cubicBezTo>
                  <a:pt x="2301356" y="0"/>
                  <a:pt x="2324100" y="22744"/>
                  <a:pt x="2324100" y="50801"/>
                </a:cubicBezTo>
                <a:lnTo>
                  <a:pt x="2324100" y="253999"/>
                </a:lnTo>
                <a:cubicBezTo>
                  <a:pt x="2324100" y="282056"/>
                  <a:pt x="2301356" y="304800"/>
                  <a:pt x="22732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61836" y="3842029"/>
            <a:ext cx="2197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网络/环境变量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766657" y="1799862"/>
            <a:ext cx="2752781" cy="2511481"/>
          </a:xfrm>
          <a:custGeom>
            <a:avLst/>
            <a:gdLst/>
            <a:ahLst/>
            <a:cxnLst/>
            <a:rect l="l" t="t" r="r" b="b"/>
            <a:pathLst>
              <a:path w="2752781" h="2511481">
                <a:moveTo>
                  <a:pt x="101589" y="0"/>
                </a:moveTo>
                <a:lnTo>
                  <a:pt x="2651191" y="0"/>
                </a:lnTo>
                <a:cubicBezTo>
                  <a:pt x="2707298" y="0"/>
                  <a:pt x="2752781" y="45483"/>
                  <a:pt x="2752781" y="101589"/>
                </a:cubicBezTo>
                <a:lnTo>
                  <a:pt x="2752781" y="2409891"/>
                </a:lnTo>
                <a:cubicBezTo>
                  <a:pt x="2752781" y="2465998"/>
                  <a:pt x="2707298" y="2511481"/>
                  <a:pt x="2651191" y="2511481"/>
                </a:cubicBezTo>
                <a:lnTo>
                  <a:pt x="101589" y="2511481"/>
                </a:lnTo>
                <a:cubicBezTo>
                  <a:pt x="45483" y="2511481"/>
                  <a:pt x="0" y="2465998"/>
                  <a:pt x="0" y="2409891"/>
                </a:cubicBezTo>
                <a:lnTo>
                  <a:pt x="0" y="101589"/>
                </a:lnTo>
                <a:cubicBezTo>
                  <a:pt x="0" y="45521"/>
                  <a:pt x="45521" y="0"/>
                  <a:pt x="101589" y="0"/>
                </a:cubicBezTo>
                <a:close/>
              </a:path>
            </a:pathLst>
          </a:custGeom>
          <a:solidFill>
            <a:srgbClr val="319795"/>
          </a:solidFill>
          <a:ln w="22281">
            <a:solidFill>
              <a:srgbClr val="F6AD55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738827" y="201414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011821" y="2268103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3923785" y="2979173"/>
            <a:ext cx="243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谢烨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936485" y="3385276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数据库编排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980935" y="3791372"/>
            <a:ext cx="2324100" cy="304800"/>
          </a:xfrm>
          <a:custGeom>
            <a:avLst/>
            <a:gdLst/>
            <a:ahLst/>
            <a:cxnLst/>
            <a:rect l="l" t="t" r="r" b="b"/>
            <a:pathLst>
              <a:path w="2324100" h="304800">
                <a:moveTo>
                  <a:pt x="50801" y="0"/>
                </a:moveTo>
                <a:lnTo>
                  <a:pt x="2273299" y="0"/>
                </a:lnTo>
                <a:cubicBezTo>
                  <a:pt x="2301356" y="0"/>
                  <a:pt x="2324100" y="22744"/>
                  <a:pt x="2324100" y="50801"/>
                </a:cubicBezTo>
                <a:lnTo>
                  <a:pt x="2324100" y="253999"/>
                </a:lnTo>
                <a:cubicBezTo>
                  <a:pt x="2324100" y="282056"/>
                  <a:pt x="2301356" y="304800"/>
                  <a:pt x="22732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4044316" y="3842029"/>
            <a:ext cx="2197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Volume持久化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749312" y="1799862"/>
            <a:ext cx="2752781" cy="2511481"/>
          </a:xfrm>
          <a:custGeom>
            <a:avLst/>
            <a:gdLst/>
            <a:ahLst/>
            <a:cxnLst/>
            <a:rect l="l" t="t" r="r" b="b"/>
            <a:pathLst>
              <a:path w="2752781" h="2511481">
                <a:moveTo>
                  <a:pt x="101589" y="0"/>
                </a:moveTo>
                <a:lnTo>
                  <a:pt x="2651191" y="0"/>
                </a:lnTo>
                <a:cubicBezTo>
                  <a:pt x="2707298" y="0"/>
                  <a:pt x="2752781" y="45483"/>
                  <a:pt x="2752781" y="101589"/>
                </a:cubicBezTo>
                <a:lnTo>
                  <a:pt x="2752781" y="2409891"/>
                </a:lnTo>
                <a:cubicBezTo>
                  <a:pt x="2752781" y="2465998"/>
                  <a:pt x="2707298" y="2511481"/>
                  <a:pt x="2651191" y="2511481"/>
                </a:cubicBezTo>
                <a:lnTo>
                  <a:pt x="101589" y="2511481"/>
                </a:lnTo>
                <a:cubicBezTo>
                  <a:pt x="45483" y="2511481"/>
                  <a:pt x="0" y="2465998"/>
                  <a:pt x="0" y="2409891"/>
                </a:cubicBezTo>
                <a:lnTo>
                  <a:pt x="0" y="101589"/>
                </a:lnTo>
                <a:cubicBezTo>
                  <a:pt x="0" y="45521"/>
                  <a:pt x="45521" y="0"/>
                  <a:pt x="101589" y="0"/>
                </a:cubicBezTo>
                <a:close/>
              </a:path>
            </a:pathLst>
          </a:custGeom>
          <a:solidFill>
            <a:srgbClr val="319795"/>
          </a:solidFill>
          <a:ln w="22281">
            <a:solidFill>
              <a:srgbClr val="F6AD55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7721481" y="201414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8013526" y="2268103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48769" y="39767"/>
                </a:moveTo>
                <a:cubicBezTo>
                  <a:pt x="154960" y="31254"/>
                  <a:pt x="153055" y="19348"/>
                  <a:pt x="144542" y="13156"/>
                </a:cubicBezTo>
                <a:cubicBezTo>
                  <a:pt x="136029" y="6965"/>
                  <a:pt x="124123" y="8870"/>
                  <a:pt x="117931" y="17383"/>
                </a:cubicBezTo>
                <a:lnTo>
                  <a:pt x="54828" y="104120"/>
                </a:lnTo>
                <a:lnTo>
                  <a:pt x="32504" y="81796"/>
                </a:lnTo>
                <a:cubicBezTo>
                  <a:pt x="25063" y="74355"/>
                  <a:pt x="12978" y="74355"/>
                  <a:pt x="5536" y="81796"/>
                </a:cubicBezTo>
                <a:cubicBezTo>
                  <a:pt x="-1905" y="89237"/>
                  <a:pt x="-1905" y="101322"/>
                  <a:pt x="5536" y="108764"/>
                </a:cubicBezTo>
                <a:lnTo>
                  <a:pt x="43636" y="146864"/>
                </a:lnTo>
                <a:cubicBezTo>
                  <a:pt x="47565" y="150793"/>
                  <a:pt x="53042" y="152817"/>
                  <a:pt x="58579" y="152400"/>
                </a:cubicBezTo>
                <a:cubicBezTo>
                  <a:pt x="64115" y="151983"/>
                  <a:pt x="69235" y="149126"/>
                  <a:pt x="72509" y="144601"/>
                </a:cubicBezTo>
                <a:lnTo>
                  <a:pt x="148709" y="39826"/>
                </a:lnTo>
                <a:close/>
                <a:moveTo>
                  <a:pt x="224969" y="120729"/>
                </a:moveTo>
                <a:cubicBezTo>
                  <a:pt x="231160" y="112216"/>
                  <a:pt x="229255" y="100310"/>
                  <a:pt x="220742" y="94119"/>
                </a:cubicBezTo>
                <a:cubicBezTo>
                  <a:pt x="212229" y="87928"/>
                  <a:pt x="200323" y="89833"/>
                  <a:pt x="194131" y="98346"/>
                </a:cubicBezTo>
                <a:lnTo>
                  <a:pt x="92928" y="237470"/>
                </a:lnTo>
                <a:lnTo>
                  <a:pt x="51554" y="196096"/>
                </a:lnTo>
                <a:cubicBezTo>
                  <a:pt x="44113" y="188655"/>
                  <a:pt x="32028" y="188655"/>
                  <a:pt x="24586" y="196096"/>
                </a:cubicBezTo>
                <a:cubicBezTo>
                  <a:pt x="17145" y="203537"/>
                  <a:pt x="17145" y="215622"/>
                  <a:pt x="24586" y="223064"/>
                </a:cubicBezTo>
                <a:lnTo>
                  <a:pt x="81736" y="280214"/>
                </a:lnTo>
                <a:cubicBezTo>
                  <a:pt x="85665" y="284143"/>
                  <a:pt x="91142" y="286167"/>
                  <a:pt x="96679" y="285750"/>
                </a:cubicBezTo>
                <a:cubicBezTo>
                  <a:pt x="102215" y="285333"/>
                  <a:pt x="107335" y="282476"/>
                  <a:pt x="110609" y="277951"/>
                </a:cubicBezTo>
                <a:lnTo>
                  <a:pt x="224909" y="12078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6906440" y="2979173"/>
            <a:ext cx="243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林京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919140" y="3385276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全流程验证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963590" y="3791372"/>
            <a:ext cx="2324100" cy="304800"/>
          </a:xfrm>
          <a:custGeom>
            <a:avLst/>
            <a:gdLst/>
            <a:ahLst/>
            <a:cxnLst/>
            <a:rect l="l" t="t" r="r" b="b"/>
            <a:pathLst>
              <a:path w="2324100" h="304800">
                <a:moveTo>
                  <a:pt x="50801" y="0"/>
                </a:moveTo>
                <a:lnTo>
                  <a:pt x="2273299" y="0"/>
                </a:lnTo>
                <a:cubicBezTo>
                  <a:pt x="2301356" y="0"/>
                  <a:pt x="2324100" y="22744"/>
                  <a:pt x="2324100" y="50801"/>
                </a:cubicBezTo>
                <a:lnTo>
                  <a:pt x="2324100" y="253999"/>
                </a:lnTo>
                <a:cubicBezTo>
                  <a:pt x="2324100" y="282056"/>
                  <a:pt x="2301356" y="304800"/>
                  <a:pt x="22732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7026971" y="3842029"/>
            <a:ext cx="2197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日志/一键脚本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731793" y="1799862"/>
            <a:ext cx="2752781" cy="2511481"/>
          </a:xfrm>
          <a:custGeom>
            <a:avLst/>
            <a:gdLst/>
            <a:ahLst/>
            <a:cxnLst/>
            <a:rect l="l" t="t" r="r" b="b"/>
            <a:pathLst>
              <a:path w="2752781" h="2511481">
                <a:moveTo>
                  <a:pt x="101589" y="0"/>
                </a:moveTo>
                <a:lnTo>
                  <a:pt x="2651191" y="0"/>
                </a:lnTo>
                <a:cubicBezTo>
                  <a:pt x="2707298" y="0"/>
                  <a:pt x="2752781" y="45483"/>
                  <a:pt x="2752781" y="101589"/>
                </a:cubicBezTo>
                <a:lnTo>
                  <a:pt x="2752781" y="2409891"/>
                </a:lnTo>
                <a:cubicBezTo>
                  <a:pt x="2752781" y="2465998"/>
                  <a:pt x="2707298" y="2511481"/>
                  <a:pt x="2651191" y="2511481"/>
                </a:cubicBezTo>
                <a:lnTo>
                  <a:pt x="101589" y="2511481"/>
                </a:lnTo>
                <a:cubicBezTo>
                  <a:pt x="45483" y="2511481"/>
                  <a:pt x="0" y="2465998"/>
                  <a:pt x="0" y="2409891"/>
                </a:cubicBezTo>
                <a:lnTo>
                  <a:pt x="0" y="101589"/>
                </a:lnTo>
                <a:cubicBezTo>
                  <a:pt x="0" y="45521"/>
                  <a:pt x="45521" y="0"/>
                  <a:pt x="101589" y="0"/>
                </a:cubicBezTo>
                <a:close/>
              </a:path>
            </a:pathLst>
          </a:custGeom>
          <a:solidFill>
            <a:srgbClr val="319795"/>
          </a:solidFill>
          <a:ln w="22281">
            <a:solidFill>
              <a:srgbClr val="F6AD55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10703962" y="201414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10919806" y="2268103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/>
            </a:pathLst>
          </a:custGeom>
          <a:solidFill>
            <a:srgbClr val="FFFFFF"/>
          </a:solidFill>
          <a:ln/>
        </p:spPr>
      </p:sp>
      <p:sp>
        <p:nvSpPr>
          <p:cNvPr id="31" name="Text 29"/>
          <p:cNvSpPr/>
          <p:nvPr/>
        </p:nvSpPr>
        <p:spPr>
          <a:xfrm>
            <a:off x="9888920" y="2979173"/>
            <a:ext cx="243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吴绍涵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901620" y="3385276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前端编排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946070" y="3791372"/>
            <a:ext cx="2324100" cy="304800"/>
          </a:xfrm>
          <a:custGeom>
            <a:avLst/>
            <a:gdLst/>
            <a:ahLst/>
            <a:cxnLst/>
            <a:rect l="l" t="t" r="r" b="b"/>
            <a:pathLst>
              <a:path w="2324100" h="304800">
                <a:moveTo>
                  <a:pt x="50801" y="0"/>
                </a:moveTo>
                <a:lnTo>
                  <a:pt x="2273299" y="0"/>
                </a:lnTo>
                <a:cubicBezTo>
                  <a:pt x="2301356" y="0"/>
                  <a:pt x="2324100" y="22744"/>
                  <a:pt x="2324100" y="50801"/>
                </a:cubicBezTo>
                <a:lnTo>
                  <a:pt x="2324100" y="253999"/>
                </a:lnTo>
                <a:cubicBezTo>
                  <a:pt x="2324100" y="282056"/>
                  <a:pt x="2301356" y="304800"/>
                  <a:pt x="22732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10009452" y="3842029"/>
            <a:ext cx="2197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Nginx反向代理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2714448" y="1799862"/>
            <a:ext cx="2752781" cy="2511481"/>
          </a:xfrm>
          <a:custGeom>
            <a:avLst/>
            <a:gdLst/>
            <a:ahLst/>
            <a:cxnLst/>
            <a:rect l="l" t="t" r="r" b="b"/>
            <a:pathLst>
              <a:path w="2752781" h="2511481">
                <a:moveTo>
                  <a:pt x="101589" y="0"/>
                </a:moveTo>
                <a:lnTo>
                  <a:pt x="2651191" y="0"/>
                </a:lnTo>
                <a:cubicBezTo>
                  <a:pt x="2707298" y="0"/>
                  <a:pt x="2752781" y="45483"/>
                  <a:pt x="2752781" y="101589"/>
                </a:cubicBezTo>
                <a:lnTo>
                  <a:pt x="2752781" y="2409891"/>
                </a:lnTo>
                <a:cubicBezTo>
                  <a:pt x="2752781" y="2465998"/>
                  <a:pt x="2707298" y="2511481"/>
                  <a:pt x="2651191" y="2511481"/>
                </a:cubicBezTo>
                <a:lnTo>
                  <a:pt x="101589" y="2511481"/>
                </a:lnTo>
                <a:cubicBezTo>
                  <a:pt x="45483" y="2511481"/>
                  <a:pt x="0" y="2465998"/>
                  <a:pt x="0" y="2409891"/>
                </a:cubicBezTo>
                <a:lnTo>
                  <a:pt x="0" y="101589"/>
                </a:lnTo>
                <a:cubicBezTo>
                  <a:pt x="0" y="45521"/>
                  <a:pt x="45521" y="0"/>
                  <a:pt x="101589" y="0"/>
                </a:cubicBezTo>
                <a:close/>
              </a:path>
            </a:pathLst>
          </a:custGeom>
          <a:solidFill>
            <a:srgbClr val="319795"/>
          </a:solidFill>
          <a:ln w="22281">
            <a:solidFill>
              <a:srgbClr val="F6AD55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13686617" y="201414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13959611" y="2268103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38100" y="19050"/>
                </a:moveTo>
                <a:cubicBezTo>
                  <a:pt x="17085" y="19050"/>
                  <a:pt x="0" y="36135"/>
                  <a:pt x="0" y="57150"/>
                </a:cubicBezTo>
                <a:lnTo>
                  <a:pt x="0" y="95250"/>
                </a:lnTo>
                <a:cubicBezTo>
                  <a:pt x="0" y="116265"/>
                  <a:pt x="17085" y="133350"/>
                  <a:pt x="38100" y="133350"/>
                </a:cubicBezTo>
                <a:lnTo>
                  <a:pt x="228600" y="133350"/>
                </a:lnTo>
                <a:cubicBezTo>
                  <a:pt x="249615" y="133350"/>
                  <a:pt x="266700" y="116265"/>
                  <a:pt x="266700" y="95250"/>
                </a:cubicBezTo>
                <a:lnTo>
                  <a:pt x="266700" y="57150"/>
                </a:lnTo>
                <a:cubicBezTo>
                  <a:pt x="266700" y="36135"/>
                  <a:pt x="249615" y="19050"/>
                  <a:pt x="228600" y="19050"/>
                </a:cubicBezTo>
                <a:lnTo>
                  <a:pt x="38100" y="19050"/>
                </a:lnTo>
                <a:close/>
                <a:moveTo>
                  <a:pt x="166688" y="61912"/>
                </a:moveTo>
                <a:cubicBezTo>
                  <a:pt x="174573" y="61912"/>
                  <a:pt x="180975" y="68315"/>
                  <a:pt x="180975" y="76200"/>
                </a:cubicBezTo>
                <a:cubicBezTo>
                  <a:pt x="180975" y="84085"/>
                  <a:pt x="174573" y="90488"/>
                  <a:pt x="166688" y="90488"/>
                </a:cubicBezTo>
                <a:cubicBezTo>
                  <a:pt x="158802" y="90488"/>
                  <a:pt x="152400" y="84085"/>
                  <a:pt x="152400" y="76200"/>
                </a:cubicBezTo>
                <a:cubicBezTo>
                  <a:pt x="152400" y="68315"/>
                  <a:pt x="158802" y="61912"/>
                  <a:pt x="166688" y="61912"/>
                </a:cubicBezTo>
                <a:close/>
                <a:moveTo>
                  <a:pt x="200025" y="76200"/>
                </a:moveTo>
                <a:cubicBezTo>
                  <a:pt x="200025" y="68315"/>
                  <a:pt x="206427" y="61912"/>
                  <a:pt x="214313" y="61912"/>
                </a:cubicBezTo>
                <a:cubicBezTo>
                  <a:pt x="222198" y="61912"/>
                  <a:pt x="228600" y="68315"/>
                  <a:pt x="228600" y="76200"/>
                </a:cubicBezTo>
                <a:cubicBezTo>
                  <a:pt x="228600" y="84085"/>
                  <a:pt x="222198" y="90488"/>
                  <a:pt x="214313" y="90488"/>
                </a:cubicBezTo>
                <a:cubicBezTo>
                  <a:pt x="206427" y="90488"/>
                  <a:pt x="200025" y="84085"/>
                  <a:pt x="200025" y="76200"/>
                </a:cubicBezTo>
                <a:close/>
                <a:moveTo>
                  <a:pt x="38100" y="171450"/>
                </a:moveTo>
                <a:cubicBezTo>
                  <a:pt x="17085" y="171450"/>
                  <a:pt x="0" y="188535"/>
                  <a:pt x="0" y="209550"/>
                </a:cubicBezTo>
                <a:lnTo>
                  <a:pt x="0" y="247650"/>
                </a:lnTo>
                <a:cubicBezTo>
                  <a:pt x="0" y="268665"/>
                  <a:pt x="17085" y="285750"/>
                  <a:pt x="38100" y="285750"/>
                </a:cubicBezTo>
                <a:lnTo>
                  <a:pt x="228600" y="285750"/>
                </a:lnTo>
                <a:cubicBezTo>
                  <a:pt x="249615" y="285750"/>
                  <a:pt x="266700" y="268665"/>
                  <a:pt x="266700" y="247650"/>
                </a:cubicBezTo>
                <a:lnTo>
                  <a:pt x="266700" y="209550"/>
                </a:lnTo>
                <a:cubicBezTo>
                  <a:pt x="266700" y="188535"/>
                  <a:pt x="249615" y="171450"/>
                  <a:pt x="228600" y="171450"/>
                </a:cubicBezTo>
                <a:lnTo>
                  <a:pt x="38100" y="171450"/>
                </a:lnTo>
                <a:close/>
                <a:moveTo>
                  <a:pt x="166688" y="214313"/>
                </a:moveTo>
                <a:cubicBezTo>
                  <a:pt x="174573" y="214313"/>
                  <a:pt x="180975" y="220715"/>
                  <a:pt x="180975" y="228600"/>
                </a:cubicBezTo>
                <a:cubicBezTo>
                  <a:pt x="180975" y="236485"/>
                  <a:pt x="174573" y="242888"/>
                  <a:pt x="166688" y="242888"/>
                </a:cubicBezTo>
                <a:cubicBezTo>
                  <a:pt x="158802" y="242888"/>
                  <a:pt x="152400" y="236485"/>
                  <a:pt x="152400" y="228600"/>
                </a:cubicBezTo>
                <a:cubicBezTo>
                  <a:pt x="152400" y="220715"/>
                  <a:pt x="158802" y="214313"/>
                  <a:pt x="166688" y="214313"/>
                </a:cubicBezTo>
                <a:close/>
                <a:moveTo>
                  <a:pt x="200025" y="228600"/>
                </a:moveTo>
                <a:cubicBezTo>
                  <a:pt x="200025" y="220715"/>
                  <a:pt x="206427" y="214313"/>
                  <a:pt x="214313" y="214313"/>
                </a:cubicBezTo>
                <a:cubicBezTo>
                  <a:pt x="222198" y="214313"/>
                  <a:pt x="228600" y="220715"/>
                  <a:pt x="228600" y="228600"/>
                </a:cubicBezTo>
                <a:cubicBezTo>
                  <a:pt x="228600" y="236485"/>
                  <a:pt x="222198" y="242888"/>
                  <a:pt x="214313" y="242888"/>
                </a:cubicBezTo>
                <a:cubicBezTo>
                  <a:pt x="206427" y="242888"/>
                  <a:pt x="200025" y="236485"/>
                  <a:pt x="200025" y="2286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8" name="Text 36"/>
          <p:cNvSpPr/>
          <p:nvPr/>
        </p:nvSpPr>
        <p:spPr>
          <a:xfrm>
            <a:off x="12871576" y="2979173"/>
            <a:ext cx="243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叶俊廷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2884276" y="3385276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后端编排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2928726" y="3791372"/>
            <a:ext cx="2324100" cy="304800"/>
          </a:xfrm>
          <a:custGeom>
            <a:avLst/>
            <a:gdLst/>
            <a:ahLst/>
            <a:cxnLst/>
            <a:rect l="l" t="t" r="r" b="b"/>
            <a:pathLst>
              <a:path w="2324100" h="304800">
                <a:moveTo>
                  <a:pt x="50801" y="0"/>
                </a:moveTo>
                <a:lnTo>
                  <a:pt x="2273299" y="0"/>
                </a:lnTo>
                <a:cubicBezTo>
                  <a:pt x="2301356" y="0"/>
                  <a:pt x="2324100" y="22744"/>
                  <a:pt x="2324100" y="50801"/>
                </a:cubicBezTo>
                <a:lnTo>
                  <a:pt x="2324100" y="253999"/>
                </a:lnTo>
                <a:cubicBezTo>
                  <a:pt x="2324100" y="282056"/>
                  <a:pt x="2301356" y="304800"/>
                  <a:pt x="22732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12992106" y="3842029"/>
            <a:ext cx="2197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启动顺序控制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95317" y="4575200"/>
            <a:ext cx="7210481" cy="914400"/>
          </a:xfrm>
          <a:custGeom>
            <a:avLst/>
            <a:gdLst/>
            <a:ahLst/>
            <a:cxnLst/>
            <a:rect l="l" t="t" r="r" b="b"/>
            <a:pathLst>
              <a:path w="7210481" h="914400">
                <a:moveTo>
                  <a:pt x="44561" y="0"/>
                </a:moveTo>
                <a:lnTo>
                  <a:pt x="7108882" y="0"/>
                </a:lnTo>
                <a:cubicBezTo>
                  <a:pt x="7164993" y="0"/>
                  <a:pt x="7210481" y="45487"/>
                  <a:pt x="7210481" y="101599"/>
                </a:cubicBezTo>
                <a:lnTo>
                  <a:pt x="7210481" y="812801"/>
                </a:lnTo>
                <a:cubicBezTo>
                  <a:pt x="7210481" y="868913"/>
                  <a:pt x="7164993" y="914400"/>
                  <a:pt x="7108882" y="914400"/>
                </a:cubicBez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795317" y="4575200"/>
            <a:ext cx="44561" cy="914400"/>
          </a:xfrm>
          <a:custGeom>
            <a:avLst/>
            <a:gdLst/>
            <a:ahLst/>
            <a:cxnLst/>
            <a:rect l="l" t="t" r="r" b="b"/>
            <a:pathLst>
              <a:path w="44561" h="914400">
                <a:moveTo>
                  <a:pt x="44561" y="0"/>
                </a:moveTo>
                <a:lnTo>
                  <a:pt x="44561" y="0"/>
                </a:lnTo>
                <a:lnTo>
                  <a:pt x="44561" y="914400"/>
                </a:ln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4" name="Text 42"/>
          <p:cNvSpPr/>
          <p:nvPr/>
        </p:nvSpPr>
        <p:spPr>
          <a:xfrm>
            <a:off x="969907" y="4727513"/>
            <a:ext cx="698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何怡康 - 环境搭建与统一配置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69907" y="5082784"/>
            <a:ext cx="697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统一Compose配置结构、网络与环境变量(.env)；整理复现步骤与端口规划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95317" y="5641194"/>
            <a:ext cx="7210481" cy="914400"/>
          </a:xfrm>
          <a:custGeom>
            <a:avLst/>
            <a:gdLst/>
            <a:ahLst/>
            <a:cxnLst/>
            <a:rect l="l" t="t" r="r" b="b"/>
            <a:pathLst>
              <a:path w="7210481" h="914400">
                <a:moveTo>
                  <a:pt x="44561" y="0"/>
                </a:moveTo>
                <a:lnTo>
                  <a:pt x="7108882" y="0"/>
                </a:lnTo>
                <a:cubicBezTo>
                  <a:pt x="7164993" y="0"/>
                  <a:pt x="7210481" y="45487"/>
                  <a:pt x="7210481" y="101599"/>
                </a:cubicBezTo>
                <a:lnTo>
                  <a:pt x="7210481" y="812801"/>
                </a:lnTo>
                <a:cubicBezTo>
                  <a:pt x="7210481" y="868913"/>
                  <a:pt x="7164993" y="914400"/>
                  <a:pt x="7108882" y="914400"/>
                </a:cubicBez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795317" y="5641194"/>
            <a:ext cx="44561" cy="914400"/>
          </a:xfrm>
          <a:custGeom>
            <a:avLst/>
            <a:gdLst/>
            <a:ahLst/>
            <a:cxnLst/>
            <a:rect l="l" t="t" r="r" b="b"/>
            <a:pathLst>
              <a:path w="44561" h="914400">
                <a:moveTo>
                  <a:pt x="44561" y="0"/>
                </a:moveTo>
                <a:lnTo>
                  <a:pt x="44561" y="0"/>
                </a:lnTo>
                <a:lnTo>
                  <a:pt x="44561" y="914400"/>
                </a:ln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48" name="Text 46"/>
          <p:cNvSpPr/>
          <p:nvPr/>
        </p:nvSpPr>
        <p:spPr>
          <a:xfrm>
            <a:off x="969907" y="5793501"/>
            <a:ext cx="698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谢烨 - 数据库编排与持久化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69907" y="6148778"/>
            <a:ext cx="697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MySQL服务、命名卷db_data、初始化参数；healthcheck配置与持久化验证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95317" y="6707188"/>
            <a:ext cx="7210481" cy="914400"/>
          </a:xfrm>
          <a:custGeom>
            <a:avLst/>
            <a:gdLst/>
            <a:ahLst/>
            <a:cxnLst/>
            <a:rect l="l" t="t" r="r" b="b"/>
            <a:pathLst>
              <a:path w="7210481" h="914400">
                <a:moveTo>
                  <a:pt x="44561" y="0"/>
                </a:moveTo>
                <a:lnTo>
                  <a:pt x="7108882" y="0"/>
                </a:lnTo>
                <a:cubicBezTo>
                  <a:pt x="7164993" y="0"/>
                  <a:pt x="7210481" y="45487"/>
                  <a:pt x="7210481" y="101599"/>
                </a:cubicBezTo>
                <a:lnTo>
                  <a:pt x="7210481" y="812801"/>
                </a:lnTo>
                <a:cubicBezTo>
                  <a:pt x="7210481" y="868913"/>
                  <a:pt x="7164993" y="914400"/>
                  <a:pt x="7108882" y="914400"/>
                </a:cubicBez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795317" y="6707188"/>
            <a:ext cx="44561" cy="914400"/>
          </a:xfrm>
          <a:custGeom>
            <a:avLst/>
            <a:gdLst/>
            <a:ahLst/>
            <a:cxnLst/>
            <a:rect l="l" t="t" r="r" b="b"/>
            <a:pathLst>
              <a:path w="44561" h="914400">
                <a:moveTo>
                  <a:pt x="44561" y="0"/>
                </a:moveTo>
                <a:lnTo>
                  <a:pt x="44561" y="0"/>
                </a:lnTo>
                <a:lnTo>
                  <a:pt x="44561" y="914400"/>
                </a:ln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319795"/>
          </a:solidFill>
          <a:ln/>
        </p:spPr>
      </p:sp>
      <p:sp>
        <p:nvSpPr>
          <p:cNvPr id="52" name="Text 50"/>
          <p:cNvSpPr/>
          <p:nvPr/>
        </p:nvSpPr>
        <p:spPr>
          <a:xfrm>
            <a:off x="969907" y="6859494"/>
            <a:ext cx="698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林京 - 全流程验证+日志+脚本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69907" y="7214766"/>
            <a:ext cx="697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编写验证用例与命令；整理日志查看方式；提供start/stop脚本并在不同环境复现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277106" y="4575200"/>
            <a:ext cx="7210481" cy="914400"/>
          </a:xfrm>
          <a:custGeom>
            <a:avLst/>
            <a:gdLst/>
            <a:ahLst/>
            <a:cxnLst/>
            <a:rect l="l" t="t" r="r" b="b"/>
            <a:pathLst>
              <a:path w="7210481" h="914400">
                <a:moveTo>
                  <a:pt x="44561" y="0"/>
                </a:moveTo>
                <a:lnTo>
                  <a:pt x="7108882" y="0"/>
                </a:lnTo>
                <a:cubicBezTo>
                  <a:pt x="7164993" y="0"/>
                  <a:pt x="7210481" y="45487"/>
                  <a:pt x="7210481" y="101599"/>
                </a:cubicBezTo>
                <a:lnTo>
                  <a:pt x="7210481" y="812801"/>
                </a:lnTo>
                <a:cubicBezTo>
                  <a:pt x="7210481" y="868913"/>
                  <a:pt x="7164993" y="914400"/>
                  <a:pt x="7108882" y="914400"/>
                </a:cubicBez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55" name="Shape 53"/>
          <p:cNvSpPr/>
          <p:nvPr/>
        </p:nvSpPr>
        <p:spPr>
          <a:xfrm>
            <a:off x="8277106" y="4575200"/>
            <a:ext cx="44561" cy="914400"/>
          </a:xfrm>
          <a:custGeom>
            <a:avLst/>
            <a:gdLst/>
            <a:ahLst/>
            <a:cxnLst/>
            <a:rect l="l" t="t" r="r" b="b"/>
            <a:pathLst>
              <a:path w="44561" h="914400">
                <a:moveTo>
                  <a:pt x="44561" y="0"/>
                </a:moveTo>
                <a:lnTo>
                  <a:pt x="44561" y="0"/>
                </a:lnTo>
                <a:lnTo>
                  <a:pt x="44561" y="914400"/>
                </a:ln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56" name="Text 54"/>
          <p:cNvSpPr/>
          <p:nvPr/>
        </p:nvSpPr>
        <p:spPr>
          <a:xfrm>
            <a:off x="8451697" y="4727513"/>
            <a:ext cx="698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吴绍涵 - 前端编排与Nginx反代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451697" y="5082784"/>
            <a:ext cx="697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前端容器配置；Nginx静态资源部署与/api反向代理；对外端口暴露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277106" y="5641194"/>
            <a:ext cx="7210481" cy="914400"/>
          </a:xfrm>
          <a:custGeom>
            <a:avLst/>
            <a:gdLst/>
            <a:ahLst/>
            <a:cxnLst/>
            <a:rect l="l" t="t" r="r" b="b"/>
            <a:pathLst>
              <a:path w="7210481" h="914400">
                <a:moveTo>
                  <a:pt x="44561" y="0"/>
                </a:moveTo>
                <a:lnTo>
                  <a:pt x="7108882" y="0"/>
                </a:lnTo>
                <a:cubicBezTo>
                  <a:pt x="7164993" y="0"/>
                  <a:pt x="7210481" y="45487"/>
                  <a:pt x="7210481" y="101599"/>
                </a:cubicBezTo>
                <a:lnTo>
                  <a:pt x="7210481" y="812801"/>
                </a:lnTo>
                <a:cubicBezTo>
                  <a:pt x="7210481" y="868913"/>
                  <a:pt x="7164993" y="914400"/>
                  <a:pt x="7108882" y="914400"/>
                </a:cubicBez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F6AD55">
              <a:alpha val="10196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8277106" y="5641194"/>
            <a:ext cx="44561" cy="914400"/>
          </a:xfrm>
          <a:custGeom>
            <a:avLst/>
            <a:gdLst/>
            <a:ahLst/>
            <a:cxnLst/>
            <a:rect l="l" t="t" r="r" b="b"/>
            <a:pathLst>
              <a:path w="44561" h="914400">
                <a:moveTo>
                  <a:pt x="44561" y="0"/>
                </a:moveTo>
                <a:lnTo>
                  <a:pt x="44561" y="0"/>
                </a:lnTo>
                <a:lnTo>
                  <a:pt x="44561" y="914400"/>
                </a:lnTo>
                <a:lnTo>
                  <a:pt x="44561" y="914400"/>
                </a:lnTo>
                <a:cubicBezTo>
                  <a:pt x="19951" y="914400"/>
                  <a:pt x="0" y="894449"/>
                  <a:pt x="0" y="869839"/>
                </a:cubicBezTo>
                <a:lnTo>
                  <a:pt x="0" y="44561"/>
                </a:lnTo>
                <a:cubicBezTo>
                  <a:pt x="0" y="19951"/>
                  <a:pt x="19951" y="0"/>
                  <a:pt x="44561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60" name="Text 58"/>
          <p:cNvSpPr/>
          <p:nvPr/>
        </p:nvSpPr>
        <p:spPr>
          <a:xfrm>
            <a:off x="8451697" y="5793501"/>
            <a:ext cx="698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叶俊廷 - 后端编排与启动顺序控制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451697" y="6148778"/>
            <a:ext cx="697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后端Dockerfile/镜像构建；依赖数据库启动顺序控制；接口可用性验证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260396" y="6712758"/>
            <a:ext cx="7212040" cy="874740"/>
          </a:xfrm>
          <a:custGeom>
            <a:avLst/>
            <a:gdLst/>
            <a:ahLst/>
            <a:cxnLst/>
            <a:rect l="l" t="t" r="r" b="b"/>
            <a:pathLst>
              <a:path w="7212040" h="874740">
                <a:moveTo>
                  <a:pt x="101601" y="0"/>
                </a:moveTo>
                <a:lnTo>
                  <a:pt x="7110439" y="0"/>
                </a:lnTo>
                <a:cubicBezTo>
                  <a:pt x="7166552" y="0"/>
                  <a:pt x="7212040" y="45488"/>
                  <a:pt x="7212040" y="101601"/>
                </a:cubicBezTo>
                <a:lnTo>
                  <a:pt x="7212040" y="773139"/>
                </a:lnTo>
                <a:cubicBezTo>
                  <a:pt x="7212040" y="829252"/>
                  <a:pt x="7166552" y="874740"/>
                  <a:pt x="7110439" y="874740"/>
                </a:cubicBezTo>
                <a:lnTo>
                  <a:pt x="101601" y="874740"/>
                </a:lnTo>
                <a:cubicBezTo>
                  <a:pt x="45488" y="874740"/>
                  <a:pt x="0" y="829252"/>
                  <a:pt x="0" y="77313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319795">
              <a:alpha val="10196"/>
            </a:srgbClr>
          </a:solidFill>
          <a:ln w="11140">
            <a:solidFill>
              <a:srgbClr val="319795">
                <a:alpha val="30196"/>
              </a:srgbClr>
            </a:solidFill>
            <a:prstDash val="solid"/>
          </a:ln>
        </p:spPr>
      </p:sp>
      <p:sp>
        <p:nvSpPr>
          <p:cNvPr id="63" name="Shape 61"/>
          <p:cNvSpPr/>
          <p:nvPr/>
        </p:nvSpPr>
        <p:spPr>
          <a:xfrm>
            <a:off x="8437325" y="6904056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77788" y="55563"/>
                </a:moveTo>
                <a:cubicBezTo>
                  <a:pt x="77788" y="49429"/>
                  <a:pt x="82767" y="44450"/>
                  <a:pt x="88900" y="44450"/>
                </a:cubicBezTo>
                <a:cubicBezTo>
                  <a:pt x="95033" y="44450"/>
                  <a:pt x="100013" y="49429"/>
                  <a:pt x="100013" y="55563"/>
                </a:cubicBezTo>
                <a:cubicBezTo>
                  <a:pt x="100013" y="61696"/>
                  <a:pt x="95033" y="66675"/>
                  <a:pt x="88900" y="66675"/>
                </a:cubicBezTo>
                <a:cubicBezTo>
                  <a:pt x="82767" y="66675"/>
                  <a:pt x="77788" y="61696"/>
                  <a:pt x="77788" y="55563"/>
                </a:cubicBezTo>
                <a:close/>
                <a:moveTo>
                  <a:pt x="75009" y="77788"/>
                </a:moveTo>
                <a:lnTo>
                  <a:pt x="91678" y="77788"/>
                </a:lnTo>
                <a:cubicBezTo>
                  <a:pt x="96297" y="77788"/>
                  <a:pt x="100013" y="81503"/>
                  <a:pt x="100013" y="86122"/>
                </a:cubicBezTo>
                <a:lnTo>
                  <a:pt x="100013" y="116681"/>
                </a:lnTo>
                <a:lnTo>
                  <a:pt x="102791" y="116681"/>
                </a:lnTo>
                <a:cubicBezTo>
                  <a:pt x="107409" y="116681"/>
                  <a:pt x="111125" y="120397"/>
                  <a:pt x="111125" y="125016"/>
                </a:cubicBezTo>
                <a:cubicBezTo>
                  <a:pt x="111125" y="129634"/>
                  <a:pt x="107409" y="133350"/>
                  <a:pt x="102791" y="133350"/>
                </a:cubicBezTo>
                <a:lnTo>
                  <a:pt x="75009" y="133350"/>
                </a:lnTo>
                <a:cubicBezTo>
                  <a:pt x="70391" y="133350"/>
                  <a:pt x="66675" y="129634"/>
                  <a:pt x="66675" y="125016"/>
                </a:cubicBezTo>
                <a:cubicBezTo>
                  <a:pt x="66675" y="120397"/>
                  <a:pt x="70391" y="116681"/>
                  <a:pt x="75009" y="116681"/>
                </a:cubicBezTo>
                <a:lnTo>
                  <a:pt x="83344" y="116681"/>
                </a:lnTo>
                <a:lnTo>
                  <a:pt x="83344" y="94456"/>
                </a:lnTo>
                <a:lnTo>
                  <a:pt x="75009" y="94456"/>
                </a:lnTo>
                <a:cubicBezTo>
                  <a:pt x="70391" y="94456"/>
                  <a:pt x="66675" y="90741"/>
                  <a:pt x="66675" y="86122"/>
                </a:cubicBezTo>
                <a:cubicBezTo>
                  <a:pt x="66675" y="81503"/>
                  <a:pt x="70391" y="77788"/>
                  <a:pt x="75009" y="77788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64" name="Text 62"/>
          <p:cNvSpPr/>
          <p:nvPr/>
        </p:nvSpPr>
        <p:spPr>
          <a:xfrm>
            <a:off x="8684975" y="6870638"/>
            <a:ext cx="671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协作说明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418275" y="7175078"/>
            <a:ext cx="698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各成员任务独立且互补，通过Git仓库协同开发，最终集成为完整的Compose配置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1223</Words>
  <Application>Microsoft Office PowerPoint</Application>
  <PresentationFormat>自定义</PresentationFormat>
  <Paragraphs>346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3" baseType="lpstr">
      <vt:lpstr>MiSans</vt:lpstr>
      <vt:lpstr>Arial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Compose三层应用编排 - 云计算技术期末答辩</dc:title>
  <dc:subject>Docker Compose三层应用编排 - 云计算技术期末答辩</dc:subject>
  <dc:creator>Kimi</dc:creator>
  <cp:lastModifiedBy>古 林</cp:lastModifiedBy>
  <cp:revision>2</cp:revision>
  <dcterms:created xsi:type="dcterms:W3CDTF">2026-01-04T14:35:47Z</dcterms:created>
  <dcterms:modified xsi:type="dcterms:W3CDTF">2026-01-04T14:38:01Z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{"Label":"Docker Compose三层应用编排 - 云计算技术期末答辩","ContentProducer":"001191110108MACG2KBH8F10000","ProduceID":"19b895b0-8a62-8acd-8000-000000b39aea","ReservedCode1":"","ContentPropagator":"001191110108MACG2KBH8F20000","PropagateID":"19b895b0-8a62-8acd-8000-000000b39aea","ReservedCode2":""}</vt:lpwstr>
  </property>
</Properties>
</file>